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72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42"/>
    <p:restoredTop sz="94647"/>
  </p:normalViewPr>
  <p:slideViewPr>
    <p:cSldViewPr snapToGrid="0">
      <p:cViewPr varScale="1">
        <p:scale>
          <a:sx n="132" d="100"/>
          <a:sy n="132" d="100"/>
        </p:scale>
        <p:origin x="1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52287-0EC5-304E-9954-2EB20895A91F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F30D-D049-0446-8B35-34720A9C27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37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69495-BE1A-FC0F-ADF3-672FFEE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90D6D-E217-8A7B-DDE6-D914572EC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2C0CA-23DE-E163-21FC-6869033CD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54A1E-B647-5875-CABF-6273B20B5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774C-98D0-32B5-D2D1-4B4C0A29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57368-7E03-810A-97FD-E708A29F3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99C01-5634-A862-C0DD-C26E13F9B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37C9A-8989-76D6-5F77-CC5E74136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476E3-2C47-C68A-C586-66690C901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74DCD2-C5A2-2789-C74C-CAA84CFDB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12B56-33F2-4403-5642-A05EA83A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09C00-A1EC-8D9F-18D1-38A83281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B467F-9C03-2130-870F-9B10CBF4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51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558E3-CC11-96B4-AC92-C26D5444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A5EA43-21CC-FD66-A10B-84E6BF5B6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B3EED-F3E2-E79A-2808-91BB163E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EB66-0435-4E6A-6C27-9EBDD2AD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C16E0-741C-FAC8-3CFB-62DD8F2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6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90E6B7-50ED-BD3C-F2E1-E32B181E8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65EF67-D21E-A3C2-2DBD-D54CB14E5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4FCAA-4C3B-BFB9-65CC-66FEE989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C8435-A3B6-457A-77E3-67AE81F0E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14D75-A2A9-E80C-7C0A-BA8AEC49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031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23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D8120-EDBE-26BE-F199-498AC852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D5B5-EB7E-5DB1-318A-719CD25A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EE57B-4B0D-5C22-1A63-01D5B623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3680B1-05BA-D286-4A26-0861D598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149A7-7199-F2D9-7FDF-C12CB12E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83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78658-B177-9DCC-3E4F-B0E58E21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3ABAE8-25D9-B49B-9038-2E84D869C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16106-5EF4-CF00-F1CD-54F2225B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E9B74-4E4F-5525-07CC-9B905E02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655CC-48AF-64CC-C472-8FB2516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876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5E788-54F6-32B0-88F2-53B79C50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95A6E-1965-D382-FA2B-26D5AD9A9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47D22E-3BDD-6E6A-229E-5DD39F8BB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C23515-2255-9941-14A0-00AB33BC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EE53DC-E88A-3CE3-D99B-91D627AF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06B7BC-9CB6-CDCC-C248-6AF2C455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5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AAECC-50D4-591D-0045-554E2CD7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E407B5-084C-D801-2A62-355AB920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969427-7738-7593-F8BB-7DC9D511D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AF7BB3-C3E3-41BF-BB2E-730C2EE53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B6911D-8EE9-4C4E-065C-5425CF4FE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68B31-2A63-918B-280A-6E411DAC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3927CE-5093-25D1-F605-9FE8743D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54E4DD-CC39-6670-4929-33A366D1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409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23226-995C-577F-B5B9-3C8CA474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3F0547-F0C8-B827-CBA7-E73EDE81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9430FE-00FC-01AD-35EC-D56DDC44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B574A8-2B43-54D0-3FCE-D9798CBF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55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BE3F82-8E8D-78EE-50DB-F8AE2778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B9608-906D-48FB-8CE6-2EC4C43C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B449DE-6B3D-7169-F954-99014914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683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B5396-51CE-BE9F-97B5-E7AC10F5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E108C-A14D-7952-79B9-2B53EF000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89DCF-65D3-2123-2FB6-0D496B4A7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841B84-ADAE-444C-690D-AB757B5D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5709C-E772-BFC3-4866-19850044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B4320-D8F6-F32C-BCE7-7ADEAF40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345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EDE70-A776-D3CE-05DC-7E2310C6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99F99B-C599-2E1B-4ECC-C4A410726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F01D2-76A4-E791-F4D8-F9858B804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D65F65-1EB1-A86C-EE6C-850CE06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F66435-D763-A64D-7480-7A057864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067CD-724A-AD2B-A21F-5E254A82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68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E07B8-B028-4C76-43AE-79AE127F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999630-5119-EF77-C431-951B0EEB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66679-50C1-0304-6735-DB40D2ED9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7F18E8-B62A-974C-8282-C1204451D494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34018-4630-CE0C-07E7-74E9C8D38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4B3AA-25D4-5665-0E96-66FA8141F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EF9245-5E31-1640-B082-5F50FCFA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26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youngsu-22/ppo-project-final/tree/main/ppo-project-fina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7202E"/>
          </a:solidFill>
        </p:spPr>
      </p:pic>
      <p:sp>
        <p:nvSpPr>
          <p:cNvPr id="38" name="Text 0"/>
          <p:cNvSpPr/>
          <p:nvPr/>
        </p:nvSpPr>
        <p:spPr>
          <a:xfrm>
            <a:off x="509016" y="1472381"/>
            <a:ext cx="10972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PPO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알고리즘을 이용한 강화학습 실험</a:t>
            </a:r>
            <a:endParaRPr lang="en-US" sz="3600" b="1" dirty="0">
              <a:solidFill>
                <a:schemeClr val="bg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44" name="Text 6"/>
          <p:cNvSpPr/>
          <p:nvPr/>
        </p:nvSpPr>
        <p:spPr>
          <a:xfrm>
            <a:off x="2843745" y="2698633"/>
            <a:ext cx="67974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100"/>
              </a:lnSpc>
            </a:pPr>
            <a:r>
              <a:rPr lang="en" altLang="ko-KR" dirty="0">
                <a:solidFill>
                  <a:schemeClr val="bg1"/>
                </a:solidFill>
              </a:rPr>
              <a:t>CartPole-v1 &amp; MountainCar-v0 </a:t>
            </a:r>
            <a:r>
              <a:rPr lang="ko-KR" altLang="en-US" dirty="0">
                <a:solidFill>
                  <a:schemeClr val="bg1"/>
                </a:solidFill>
              </a:rPr>
              <a:t>환경에서의 </a:t>
            </a:r>
            <a:r>
              <a:rPr lang="en" altLang="ko-KR" dirty="0">
                <a:solidFill>
                  <a:schemeClr val="bg1"/>
                </a:solidFill>
              </a:rPr>
              <a:t>PPO </a:t>
            </a:r>
            <a:r>
              <a:rPr lang="ko-KR" altLang="en-US" dirty="0">
                <a:solidFill>
                  <a:schemeClr val="bg1"/>
                </a:solidFill>
              </a:rPr>
              <a:t>성능 비교 분석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 7"/>
          <p:cNvSpPr/>
          <p:nvPr/>
        </p:nvSpPr>
        <p:spPr>
          <a:xfrm>
            <a:off x="8527546" y="4775988"/>
            <a:ext cx="2854036" cy="9143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2100"/>
              </a:lnSpc>
              <a:buNone/>
            </a:pPr>
            <a:r>
              <a:rPr lang="ko-KR" altLang="en-US" sz="1500" dirty="0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수업 </a:t>
            </a:r>
            <a:r>
              <a:rPr lang="en-US" altLang="ko-KR" sz="1500" dirty="0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r>
              <a:rPr lang="ko-KR" altLang="en-US" sz="1500" dirty="0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 강화학습 기초</a:t>
            </a:r>
            <a:endParaRPr lang="en-US" sz="1500" dirty="0">
              <a:solidFill>
                <a:srgbClr val="FDBA74"/>
              </a:solidFill>
              <a:ea typeface="ui-sans-serif" pitchFamily="34" charset="-122"/>
              <a:cs typeface="ui-sans-serif" pitchFamily="34" charset="-120"/>
            </a:endParaRPr>
          </a:p>
          <a:p>
            <a:pPr marL="0" indent="0" algn="r">
              <a:lnSpc>
                <a:spcPts val="2100"/>
              </a:lnSpc>
              <a:buNone/>
            </a:pPr>
            <a:r>
              <a:rPr lang="en-US" sz="1500" dirty="0" err="1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발표자</a:t>
            </a:r>
            <a:r>
              <a:rPr lang="en-US" sz="1500" dirty="0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 : </a:t>
            </a:r>
            <a:r>
              <a:rPr lang="en-US" sz="1500" dirty="0" err="1">
                <a:solidFill>
                  <a:srgbClr val="FDBA74"/>
                </a:solidFill>
                <a:ea typeface="ui-sans-serif" pitchFamily="34" charset="-122"/>
                <a:cs typeface="ui-sans-serif" pitchFamily="34" charset="-120"/>
              </a:rPr>
              <a:t>하경수</a:t>
            </a:r>
            <a:endParaRPr lang="en-US" sz="1500" dirty="0">
              <a:solidFill>
                <a:srgbClr val="FDBA74"/>
              </a:solidFill>
              <a:ea typeface="ui-sans-serif" pitchFamily="34" charset="-122"/>
              <a:cs typeface="ui-sans-serif" pitchFamily="34" charset="-120"/>
            </a:endParaRPr>
          </a:p>
          <a:p>
            <a:pPr marL="0" indent="0" algn="r">
              <a:lnSpc>
                <a:spcPts val="2100"/>
              </a:lnSpc>
              <a:buNone/>
            </a:pPr>
            <a:r>
              <a:rPr lang="ko-KR" altLang="en-US" sz="1500" dirty="0">
                <a:solidFill>
                  <a:srgbClr val="FDBA74"/>
                </a:solidFill>
              </a:rPr>
              <a:t>학번 </a:t>
            </a:r>
            <a:r>
              <a:rPr lang="en-US" altLang="ko-KR" sz="1500" dirty="0">
                <a:solidFill>
                  <a:srgbClr val="FDBA74"/>
                </a:solidFill>
              </a:rPr>
              <a:t>:</a:t>
            </a:r>
            <a:r>
              <a:rPr lang="ko-KR" altLang="en-US" sz="1500" dirty="0">
                <a:solidFill>
                  <a:srgbClr val="FDBA74"/>
                </a:solidFill>
              </a:rPr>
              <a:t> </a:t>
            </a:r>
            <a:r>
              <a:rPr lang="en-US" altLang="ko-KR" sz="1500" dirty="0">
                <a:solidFill>
                  <a:srgbClr val="FDBA74"/>
                </a:solidFill>
              </a:rPr>
              <a:t>A72084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5F116-6039-B01B-FBFE-9B7AA846D434}"/>
              </a:ext>
            </a:extLst>
          </p:cNvPr>
          <p:cNvSpPr txBox="1"/>
          <p:nvPr/>
        </p:nvSpPr>
        <p:spPr>
          <a:xfrm>
            <a:off x="6804405" y="6197365"/>
            <a:ext cx="5063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 err="1">
                <a:solidFill>
                  <a:schemeClr val="bg1"/>
                </a:solidFill>
              </a:rPr>
              <a:t>Github</a:t>
            </a:r>
            <a:r>
              <a:rPr lang="ko-KR" altLang="en-US" sz="900" dirty="0">
                <a:solidFill>
                  <a:schemeClr val="bg1"/>
                </a:solidFill>
              </a:rPr>
              <a:t> 링크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ko-KR" altLang="en-US" sz="900" dirty="0">
                <a:solidFill>
                  <a:schemeClr val="bg1"/>
                </a:solidFill>
                <a:hlinkClick r:id="rId4"/>
              </a:rPr>
              <a:t>https://github.com/Kyoungsu-22/ppo-project-final/tree/main/ppo-project-final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11430000" cy="1314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79" y="2812582"/>
            <a:ext cx="5439967" cy="209081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79" y="3003082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729" y="3060232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634" y="2812582"/>
            <a:ext cx="5668366" cy="209081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3134" y="3003082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2196" y="3060232"/>
            <a:ext cx="142875" cy="266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Conclusion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981075" y="1333500"/>
            <a:ext cx="1097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FFFFFF"/>
                </a:solidFill>
                <a:ea typeface="ui-sans-serif" pitchFamily="34" charset="-122"/>
              </a:rPr>
              <a:t>PPO </a:t>
            </a:r>
            <a:r>
              <a:rPr lang="ko-KR" altLang="en-US" b="1" dirty="0">
                <a:solidFill>
                  <a:srgbClr val="FFFFFF"/>
                </a:solidFill>
                <a:ea typeface="ui-sans-serif" pitchFamily="34" charset="-122"/>
              </a:rPr>
              <a:t>알고리즘에 대한 평가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630680" y="1710541"/>
            <a:ext cx="97139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ea typeface="ui-sans-serif" pitchFamily="34" charset="-122"/>
              </a:rPr>
              <a:t>Pros : 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</a:rPr>
              <a:t>안정적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</a:rPr>
              <a:t> 튜닝 적게 필요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</a:rPr>
              <a:t>Dense reward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</a:rPr>
              <a:t> 환경에서 강력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1112779" y="3060232"/>
            <a:ext cx="9940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5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CartPole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617479" y="3498382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Seed/Timestep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상관없이 </a:t>
            </a: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3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개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Config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모두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500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근처로 수렴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6828434" y="3060232"/>
            <a:ext cx="14492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endParaRPr lang="en-US" sz="1500" dirty="0"/>
          </a:p>
        </p:txBody>
      </p:sp>
      <p:sp>
        <p:nvSpPr>
          <p:cNvPr id="35" name="Text 19">
            <a:extLst>
              <a:ext uri="{FF2B5EF4-FFF2-40B4-BE49-F238E27FC236}">
                <a16:creationId xmlns:a16="http://schemas.microsoft.com/office/drawing/2014/main" id="{0D9B448A-BCCF-E30C-38C3-EE74A7C40CD2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7C3DBE8C-5F17-C738-8CC2-5502F36E49B9}"/>
              </a:ext>
            </a:extLst>
          </p:cNvPr>
          <p:cNvSpPr/>
          <p:nvPr/>
        </p:nvSpPr>
        <p:spPr>
          <a:xfrm>
            <a:off x="630680" y="1977241"/>
            <a:ext cx="971397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ea typeface="ui-sans-serif" pitchFamily="34" charset="-122"/>
              </a:rPr>
              <a:t>Con : Sparse reward 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</a:rPr>
              <a:t>환경에서 탐색 부족 가능성 높음 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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 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Entropy 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또는 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reward shaping 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필요</a:t>
            </a:r>
            <a:endParaRPr lang="en-US" sz="1350" dirty="0"/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639AFC25-5F1F-C48C-946E-27ABD0124877}"/>
              </a:ext>
            </a:extLst>
          </p:cNvPr>
          <p:cNvSpPr/>
          <p:nvPr/>
        </p:nvSpPr>
        <p:spPr>
          <a:xfrm>
            <a:off x="617478" y="3835066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</a:rPr>
              <a:t>Hyperparameter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</a:rPr>
              <a:t>영향이 거의 없음</a:t>
            </a:r>
            <a:endParaRPr lang="en-US" sz="120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65E6E018-A7CF-89AD-8021-298794416AF9}"/>
              </a:ext>
            </a:extLst>
          </p:cNvPr>
          <p:cNvSpPr/>
          <p:nvPr/>
        </p:nvSpPr>
        <p:spPr>
          <a:xfrm>
            <a:off x="617477" y="4161423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</a:rPr>
              <a:t>안정적인 알고리즘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</a:rPr>
              <a:t>(PPO)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</a:rPr>
              <a:t>의 특성이 잘 드러남</a:t>
            </a:r>
            <a:endParaRPr lang="en-US" sz="12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FC247139-5B5B-022D-61D2-B62361F27439}"/>
              </a:ext>
            </a:extLst>
          </p:cNvPr>
          <p:cNvSpPr/>
          <p:nvPr/>
        </p:nvSpPr>
        <p:spPr>
          <a:xfrm>
            <a:off x="6333134" y="3496480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Entropy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보너스가 매우 크게 작용</a:t>
            </a:r>
            <a:endParaRPr lang="en-US" sz="1200" dirty="0"/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9959906C-EE6B-CBCF-E183-5B3D94DA8343}"/>
              </a:ext>
            </a:extLst>
          </p:cNvPr>
          <p:cNvSpPr/>
          <p:nvPr/>
        </p:nvSpPr>
        <p:spPr>
          <a:xfrm>
            <a:off x="6333133" y="3829752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</a:rPr>
              <a:t>Clip range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</a:rPr>
              <a:t> 축소는 성능 저하</a:t>
            </a:r>
            <a:endParaRPr lang="en-US" sz="12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FDAEEAD3-2398-392E-3DAB-3336AC942D2D}"/>
              </a:ext>
            </a:extLst>
          </p:cNvPr>
          <p:cNvSpPr/>
          <p:nvPr/>
        </p:nvSpPr>
        <p:spPr>
          <a:xfrm>
            <a:off x="6333132" y="4161423"/>
            <a:ext cx="4423035" cy="27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</a:rPr>
              <a:t>Exploration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</a:rPr>
              <a:t> 없이는 목표 도달 어려움</a:t>
            </a:r>
            <a:endParaRPr lang="en-US" altLang="ko-KR" sz="1200" dirty="0">
              <a:solidFill>
                <a:srgbClr val="D1D5DB"/>
              </a:solidFill>
              <a:ea typeface="ui-sans-serif" pitchFamily="34" charset="-122"/>
            </a:endParaRPr>
          </a:p>
          <a:p>
            <a:pPr>
              <a:lnSpc>
                <a:spcPts val="1800"/>
              </a:lnSpc>
            </a:pP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   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Sparse reward</a:t>
            </a:r>
            <a:r>
              <a:rPr lang="ko-KR" altLang="en-US" sz="1200" dirty="0" err="1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에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sym typeface="Wingdings" pitchFamily="2" charset="2"/>
              </a:rPr>
              <a:t> 대해 난이도 표출</a:t>
            </a:r>
            <a:endParaRPr lang="en-US" sz="1200" dirty="0"/>
          </a:p>
        </p:txBody>
      </p:sp>
      <p:sp>
        <p:nvSpPr>
          <p:cNvPr id="44" name="Text 17">
            <a:extLst>
              <a:ext uri="{FF2B5EF4-FFF2-40B4-BE49-F238E27FC236}">
                <a16:creationId xmlns:a16="http://schemas.microsoft.com/office/drawing/2014/main" id="{4122373C-68DB-B148-0BC2-F3231DC95996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7202E"/>
          </a:solidFill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155" y="1676879"/>
            <a:ext cx="3375048" cy="126222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125" y="1690732"/>
            <a:ext cx="3527116" cy="124836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15" y="3615285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039825"/>
            <a:ext cx="11430000" cy="2139296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Introduction – 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프로젝트 목표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752475" y="11811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FFFFFF"/>
                </a:solidFill>
              </a:rPr>
              <a:t>같은 </a:t>
            </a:r>
            <a:r>
              <a:rPr lang="en-US" altLang="ko-KR" b="1" dirty="0">
                <a:solidFill>
                  <a:srgbClr val="FFFFFF"/>
                </a:solidFill>
              </a:rPr>
              <a:t>PPO</a:t>
            </a:r>
            <a:r>
              <a:rPr lang="ko-KR" altLang="en-US" b="1" dirty="0">
                <a:solidFill>
                  <a:srgbClr val="FFFFFF"/>
                </a:solidFill>
              </a:rPr>
              <a:t> 알고리즘에 서로 다른 난이도의 환경에서 어떤 학습 특성을 보이는지 비교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2230155" y="1739103"/>
            <a:ext cx="3434269" cy="11016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135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쉬운제어</a:t>
            </a:r>
            <a:r>
              <a:rPr lang="en-US" altLang="ko-KR" sz="135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35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환경</a:t>
            </a:r>
            <a:endParaRPr lang="en-US" altLang="ko-KR" sz="300" dirty="0">
              <a:solidFill>
                <a:srgbClr val="FFFFFF"/>
              </a:solidFill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</a:rPr>
              <a:t>Dense reward(Cartpole)</a:t>
            </a:r>
          </a:p>
          <a:p>
            <a:pPr marL="0" indent="0" algn="ctr">
              <a:lnSpc>
                <a:spcPts val="2100"/>
              </a:lnSpc>
              <a:buNone/>
            </a:pPr>
            <a:endParaRPr lang="en-US" sz="1350" dirty="0">
              <a:solidFill>
                <a:srgbClr val="FFFFFF"/>
              </a:solidFill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en-US" altLang="ko-KR" sz="135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ko-KR" altLang="en-US" sz="1350" dirty="0">
                <a:solidFill>
                  <a:srgbClr val="FFFFFF"/>
                </a:solidFill>
                <a:sym typeface="Wingdings" pitchFamily="2" charset="2"/>
              </a:rPr>
              <a:t> 간단한 </a:t>
            </a:r>
            <a:r>
              <a:rPr lang="ko-KR" altLang="en-US" sz="1350" dirty="0" err="1">
                <a:solidFill>
                  <a:srgbClr val="FFFFFF"/>
                </a:solidFill>
                <a:sym typeface="Wingdings" pitchFamily="2" charset="2"/>
              </a:rPr>
              <a:t>밸런싱</a:t>
            </a:r>
            <a:r>
              <a:rPr lang="ko-KR" altLang="en-US" sz="1350" dirty="0">
                <a:solidFill>
                  <a:srgbClr val="FFFFFF"/>
                </a:solidFill>
                <a:sym typeface="Wingdings" pitchFamily="2" charset="2"/>
              </a:rPr>
              <a:t> 문제</a:t>
            </a:r>
            <a:r>
              <a:rPr lang="en-US" altLang="ko-KR" sz="1350" dirty="0">
                <a:solidFill>
                  <a:srgbClr val="FFFFFF"/>
                </a:solidFill>
                <a:sym typeface="Wingdings" pitchFamily="2" charset="2"/>
              </a:rPr>
              <a:t>,</a:t>
            </a:r>
            <a:r>
              <a:rPr lang="ko-KR" altLang="en-US" sz="1350" dirty="0">
                <a:solidFill>
                  <a:srgbClr val="FFFFFF"/>
                </a:solidFill>
                <a:sym typeface="Wingdings" pitchFamily="2" charset="2"/>
              </a:rPr>
              <a:t> 비교 환경에 유용</a:t>
            </a:r>
            <a:endParaRPr lang="en-US" sz="1350" dirty="0"/>
          </a:p>
        </p:txBody>
      </p:sp>
      <p:sp>
        <p:nvSpPr>
          <p:cNvPr id="38" name="Text 14"/>
          <p:cNvSpPr/>
          <p:nvPr/>
        </p:nvSpPr>
        <p:spPr>
          <a:xfrm>
            <a:off x="799015" y="3577185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세부 목표</a:t>
            </a:r>
            <a:endParaRPr lang="en-US" sz="1800" dirty="0"/>
          </a:p>
        </p:txBody>
      </p:sp>
      <p:sp>
        <p:nvSpPr>
          <p:cNvPr id="43" name="Text 19"/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sp>
        <p:nvSpPr>
          <p:cNvPr id="44" name="Text 20"/>
          <p:cNvSpPr/>
          <p:nvPr/>
        </p:nvSpPr>
        <p:spPr>
          <a:xfrm>
            <a:off x="11426726" y="6535878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2 / 10</a:t>
            </a:r>
            <a:endParaRPr lang="en-US" sz="10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7F6A0D49-303D-3740-C11D-0DD539A30AB5}"/>
              </a:ext>
            </a:extLst>
          </p:cNvPr>
          <p:cNvSpPr/>
          <p:nvPr/>
        </p:nvSpPr>
        <p:spPr>
          <a:xfrm>
            <a:off x="6713843" y="1680851"/>
            <a:ext cx="3621679" cy="12174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탐색이 어려운 환경</a:t>
            </a:r>
            <a:endParaRPr lang="en-US" altLang="ko-KR" sz="1350" dirty="0">
              <a:solidFill>
                <a:srgbClr val="FFFFFF"/>
              </a:solidFill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</a:rPr>
              <a:t>Sparse reward(</a:t>
            </a:r>
            <a:r>
              <a:rPr lang="en-US" sz="1350" dirty="0" err="1">
                <a:solidFill>
                  <a:srgbClr val="FFFFFF"/>
                </a:solidFill>
              </a:rPr>
              <a:t>MountainCar</a:t>
            </a:r>
            <a:r>
              <a:rPr lang="en-US" sz="1350" dirty="0">
                <a:solidFill>
                  <a:srgbClr val="FFFFFF"/>
                </a:solidFill>
              </a:rPr>
              <a:t>)</a:t>
            </a:r>
          </a:p>
          <a:p>
            <a:pPr marL="0" indent="0" algn="ctr">
              <a:lnSpc>
                <a:spcPts val="2100"/>
              </a:lnSpc>
              <a:buNone/>
            </a:pPr>
            <a:endParaRPr lang="en-US" sz="1350" dirty="0">
              <a:solidFill>
                <a:srgbClr val="FFFFFF"/>
              </a:solidFill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en-US" altLang="ko-KR" sz="135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ko-KR" altLang="en-US" sz="1350" dirty="0">
                <a:solidFill>
                  <a:srgbClr val="FFFFFF"/>
                </a:solidFill>
                <a:sym typeface="Wingdings" pitchFamily="2" charset="2"/>
              </a:rPr>
              <a:t> 알고리즘의 탐색 능력 평가에 유용</a:t>
            </a:r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E25693-0E7D-0E23-A5AF-5BA8F5E3E1EF}"/>
              </a:ext>
            </a:extLst>
          </p:cNvPr>
          <p:cNvSpPr txBox="1"/>
          <p:nvPr/>
        </p:nvSpPr>
        <p:spPr>
          <a:xfrm>
            <a:off x="5887176" y="2059682"/>
            <a:ext cx="67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</a:rPr>
              <a:t>v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</a:rPr>
              <a:t>s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6987B0-D851-D249-099C-A0B927B633FC}"/>
              </a:ext>
            </a:extLst>
          </p:cNvPr>
          <p:cNvSpPr txBox="1"/>
          <p:nvPr/>
        </p:nvSpPr>
        <p:spPr>
          <a:xfrm>
            <a:off x="3426344" y="3036702"/>
            <a:ext cx="6077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FFC000"/>
                </a:solidFill>
                <a:sym typeface="Wingdings" pitchFamily="2" charset="2"/>
              </a:rPr>
              <a:t></a:t>
            </a:r>
            <a:r>
              <a:rPr kumimoji="1" lang="ko-KR" altLang="en-US" sz="1600" dirty="0">
                <a:solidFill>
                  <a:srgbClr val="FFC000"/>
                </a:solidFill>
                <a:sym typeface="Wingdings" pitchFamily="2" charset="2"/>
              </a:rPr>
              <a:t> </a:t>
            </a:r>
            <a:r>
              <a:rPr kumimoji="1" lang="ko-KR" altLang="en-US" sz="1600" dirty="0">
                <a:solidFill>
                  <a:srgbClr val="FFC000"/>
                </a:solidFill>
              </a:rPr>
              <a:t>학습 속도</a:t>
            </a:r>
            <a:r>
              <a:rPr kumimoji="1" lang="en-US" altLang="ko-KR" sz="1600" dirty="0">
                <a:solidFill>
                  <a:srgbClr val="FFC000"/>
                </a:solidFill>
              </a:rPr>
              <a:t>/</a:t>
            </a:r>
            <a:r>
              <a:rPr kumimoji="1" lang="ko-KR" altLang="en-US" sz="1600" dirty="0">
                <a:solidFill>
                  <a:srgbClr val="FFC000"/>
                </a:solidFill>
              </a:rPr>
              <a:t>성능</a:t>
            </a:r>
            <a:r>
              <a:rPr kumimoji="1" lang="en-US" altLang="ko-KR" sz="1600" dirty="0">
                <a:solidFill>
                  <a:srgbClr val="FFC000"/>
                </a:solidFill>
              </a:rPr>
              <a:t>/</a:t>
            </a:r>
            <a:r>
              <a:rPr kumimoji="1" lang="ko-KR" altLang="en-US" sz="1600" dirty="0">
                <a:solidFill>
                  <a:srgbClr val="FFC000"/>
                </a:solidFill>
              </a:rPr>
              <a:t>안정성</a:t>
            </a:r>
            <a:r>
              <a:rPr kumimoji="1" lang="en-US" altLang="ko-KR" sz="1600" dirty="0">
                <a:solidFill>
                  <a:srgbClr val="FFC000"/>
                </a:solidFill>
              </a:rPr>
              <a:t>(Variance)</a:t>
            </a:r>
            <a:r>
              <a:rPr kumimoji="1" lang="ko-KR" altLang="en-US" sz="1600" dirty="0">
                <a:solidFill>
                  <a:srgbClr val="FFC000"/>
                </a:solidFill>
              </a:rPr>
              <a:t>이 어떻게 달라지는가</a:t>
            </a:r>
            <a:r>
              <a:rPr kumimoji="1" lang="en-US" altLang="ko-KR" sz="1600" dirty="0">
                <a:solidFill>
                  <a:srgbClr val="FFC000"/>
                </a:solidFill>
              </a:rPr>
              <a:t>?</a:t>
            </a:r>
            <a:endParaRPr kumimoji="1" lang="ko-KR" altLang="en-US" sz="1600" dirty="0">
              <a:solidFill>
                <a:srgbClr val="FFC000"/>
              </a:solidFill>
            </a:endParaRP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D23B07C2-68B6-C6EE-2978-04C3FCC22E57}"/>
              </a:ext>
            </a:extLst>
          </p:cNvPr>
          <p:cNvSpPr/>
          <p:nvPr/>
        </p:nvSpPr>
        <p:spPr>
          <a:xfrm>
            <a:off x="799015" y="4342720"/>
            <a:ext cx="8704677" cy="15335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ea typeface="ui-sans-serif" pitchFamily="34" charset="-122"/>
              </a:rPr>
              <a:t>PPO</a:t>
            </a:r>
            <a:r>
              <a:rPr lang="ko-KR" altLang="en-US" sz="1500" dirty="0">
                <a:solidFill>
                  <a:srgbClr val="FFFFFF"/>
                </a:solidFill>
                <a:ea typeface="ui-sans-serif" pitchFamily="34" charset="-122"/>
              </a:rPr>
              <a:t>가 두 환경에서 수렴하는 양상 비교</a:t>
            </a:r>
            <a:r>
              <a:rPr lang="en-US" altLang="ko-KR" sz="1500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500" dirty="0">
                <a:solidFill>
                  <a:srgbClr val="FFFFFF"/>
                </a:solidFill>
                <a:ea typeface="ui-sans-serif" pitchFamily="34" charset="-122"/>
              </a:rPr>
              <a:t>에피소드 리턴</a:t>
            </a:r>
            <a:r>
              <a:rPr lang="en-US" altLang="ko-KR" sz="1500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500" dirty="0">
                <a:solidFill>
                  <a:srgbClr val="FFFFFF"/>
                </a:solidFill>
                <a:ea typeface="ui-sans-serif" pitchFamily="34" charset="-122"/>
              </a:rPr>
              <a:t> 수렴 속도</a:t>
            </a:r>
            <a:r>
              <a:rPr lang="en-US" altLang="ko-KR" sz="1500" dirty="0">
                <a:solidFill>
                  <a:srgbClr val="FFFFFF"/>
                </a:solidFill>
                <a:ea typeface="ui-sans-serif" pitchFamily="34" charset="-122"/>
              </a:rPr>
              <a:t>)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500" dirty="0">
              <a:solidFill>
                <a:srgbClr val="FFFFFF"/>
              </a:solidFill>
              <a:ea typeface="ui-sans-serif" pitchFamily="34" charset="-122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ko-KR" altLang="en-US" sz="1500" dirty="0" err="1">
                <a:solidFill>
                  <a:srgbClr val="FFFFFF"/>
                </a:solidFill>
              </a:rPr>
              <a:t>하이퍼파라미터</a:t>
            </a:r>
            <a:r>
              <a:rPr lang="en-US" altLang="ko-KR" sz="1500" dirty="0">
                <a:solidFill>
                  <a:srgbClr val="FFFFFF"/>
                </a:solidFill>
              </a:rPr>
              <a:t>(Clip range, Entropy </a:t>
            </a:r>
            <a:r>
              <a:rPr lang="ko-KR" altLang="en-US" sz="1500" dirty="0">
                <a:solidFill>
                  <a:srgbClr val="FFFFFF"/>
                </a:solidFill>
              </a:rPr>
              <a:t>보너스</a:t>
            </a:r>
            <a:r>
              <a:rPr lang="en-US" altLang="ko-KR" sz="1500" dirty="0">
                <a:solidFill>
                  <a:srgbClr val="FFFFFF"/>
                </a:solidFill>
              </a:rPr>
              <a:t>)</a:t>
            </a:r>
            <a:r>
              <a:rPr lang="ko-KR" altLang="en-US" sz="1500" dirty="0" err="1">
                <a:solidFill>
                  <a:srgbClr val="FFFFFF"/>
                </a:solidFill>
              </a:rPr>
              <a:t>에</a:t>
            </a:r>
            <a:r>
              <a:rPr lang="ko-KR" altLang="en-US" sz="1500" dirty="0">
                <a:solidFill>
                  <a:srgbClr val="FFFFFF"/>
                </a:solidFill>
              </a:rPr>
              <a:t> 따른 성능 변화를 각각의 환경에서 분석</a:t>
            </a:r>
            <a:endParaRPr lang="en-US" altLang="ko-KR" sz="15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ko-KR" altLang="en-US" sz="1500" dirty="0">
                <a:solidFill>
                  <a:srgbClr val="FFFFFF"/>
                </a:solidFill>
              </a:rPr>
              <a:t>여러 </a:t>
            </a:r>
            <a:r>
              <a:rPr lang="en-US" altLang="ko-KR" sz="1500" dirty="0">
                <a:solidFill>
                  <a:srgbClr val="FFFFFF"/>
                </a:solidFill>
              </a:rPr>
              <a:t>random seed</a:t>
            </a:r>
            <a:r>
              <a:rPr lang="ko-KR" altLang="en-US" sz="1500" dirty="0">
                <a:solidFill>
                  <a:srgbClr val="FFFFFF"/>
                </a:solidFill>
              </a:rPr>
              <a:t>로 반복 실험 </a:t>
            </a:r>
            <a:r>
              <a:rPr lang="en-US" altLang="ko-KR" sz="150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ko-KR" altLang="en-US" sz="1500" dirty="0">
                <a:solidFill>
                  <a:srgbClr val="FFFFFF"/>
                </a:solidFill>
                <a:sym typeface="Wingdings" pitchFamily="2" charset="2"/>
              </a:rPr>
              <a:t> 평균</a:t>
            </a:r>
            <a:r>
              <a:rPr lang="en-US" altLang="ko-KR" sz="1500" dirty="0">
                <a:solidFill>
                  <a:srgbClr val="FFFFFF"/>
                </a:solidFill>
                <a:sym typeface="Wingdings" pitchFamily="2" charset="2"/>
              </a:rPr>
              <a:t>/</a:t>
            </a:r>
            <a:r>
              <a:rPr lang="ko-KR" altLang="en-US" sz="1500" dirty="0">
                <a:solidFill>
                  <a:srgbClr val="FFFFFF"/>
                </a:solidFill>
                <a:sym typeface="Wingdings" pitchFamily="2" charset="2"/>
              </a:rPr>
              <a:t>표준편차 신뢰구간 비교</a:t>
            </a:r>
            <a:endParaRPr lang="en-US" altLang="ko-KR" sz="1500" dirty="0">
              <a:solidFill>
                <a:srgbClr val="FFFFFF"/>
              </a:solidFill>
              <a:sym typeface="Wingdings" pitchFamily="2" charset="2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500" dirty="0">
              <a:solidFill>
                <a:srgbClr val="FFFFFF"/>
              </a:solidFill>
              <a:sym typeface="Wingdings" pitchFamily="2" charset="2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sym typeface="Wingdings" pitchFamily="2" charset="2"/>
              </a:rPr>
              <a:t>Dense reward </a:t>
            </a:r>
            <a:r>
              <a:rPr lang="ko-KR" altLang="en-US" sz="1500" dirty="0">
                <a:solidFill>
                  <a:srgbClr val="FFFFFF"/>
                </a:solidFill>
                <a:sym typeface="Wingdings" pitchFamily="2" charset="2"/>
              </a:rPr>
              <a:t>및 </a:t>
            </a:r>
            <a:r>
              <a:rPr lang="en-US" sz="1500" dirty="0">
                <a:solidFill>
                  <a:srgbClr val="FFFFFF"/>
                </a:solidFill>
                <a:sym typeface="Wingdings" pitchFamily="2" charset="2"/>
              </a:rPr>
              <a:t>Sparse reward</a:t>
            </a:r>
            <a:r>
              <a:rPr lang="ko-KR" altLang="en-US" sz="1500" dirty="0">
                <a:solidFill>
                  <a:srgbClr val="FFFFFF"/>
                </a:solidFill>
                <a:sym typeface="Wingdings" pitchFamily="2" charset="2"/>
              </a:rPr>
              <a:t> 환경에서 </a:t>
            </a:r>
            <a:r>
              <a:rPr lang="en-US" altLang="ko-KR" sz="1500" dirty="0">
                <a:solidFill>
                  <a:srgbClr val="FFFFFF"/>
                </a:solidFill>
                <a:sym typeface="Wingdings" pitchFamily="2" charset="2"/>
              </a:rPr>
              <a:t>PPO</a:t>
            </a:r>
            <a:r>
              <a:rPr lang="ko-KR" altLang="en-US" sz="1500" dirty="0">
                <a:solidFill>
                  <a:srgbClr val="FFFFFF"/>
                </a:solidFill>
                <a:sym typeface="Wingdings" pitchFamily="2" charset="2"/>
              </a:rPr>
              <a:t>의 성능 확인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109" name="Image 10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407874"/>
            <a:ext cx="171450" cy="228600"/>
          </a:xfrm>
          <a:prstGeom prst="rect">
            <a:avLst/>
          </a:prstGeom>
        </p:spPr>
      </p:pic>
      <p:pic>
        <p:nvPicPr>
          <p:cNvPr id="110" name="Image 10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54092"/>
            <a:ext cx="11430000" cy="1359141"/>
          </a:xfrm>
          <a:prstGeom prst="rect">
            <a:avLst/>
          </a:prstGeom>
        </p:spPr>
      </p:pic>
      <p:sp>
        <p:nvSpPr>
          <p:cNvPr id="113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</a:rPr>
              <a:t>Background</a:t>
            </a:r>
            <a:endParaRPr lang="en-US" sz="2700" dirty="0"/>
          </a:p>
        </p:txBody>
      </p:sp>
      <p:sp>
        <p:nvSpPr>
          <p:cNvPr id="114" name="Text 1"/>
          <p:cNvSpPr/>
          <p:nvPr/>
        </p:nvSpPr>
        <p:spPr>
          <a:xfrm>
            <a:off x="781050" y="11811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Policy Gradient &amp; PPO </a:t>
            </a:r>
            <a:r>
              <a:rPr lang="ko-KR" altLang="en-US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개요</a:t>
            </a:r>
            <a:endParaRPr lang="en-US" sz="1800" dirty="0"/>
          </a:p>
        </p:txBody>
      </p:sp>
      <p:sp>
        <p:nvSpPr>
          <p:cNvPr id="124" name="Text 11"/>
          <p:cNvSpPr/>
          <p:nvPr/>
        </p:nvSpPr>
        <p:spPr>
          <a:xfrm>
            <a:off x="666750" y="4369774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>
                <a:solidFill>
                  <a:srgbClr val="FFFFFF"/>
                </a:solidFill>
              </a:rPr>
              <a:t>기존 </a:t>
            </a:r>
            <a:r>
              <a:rPr lang="en-US" altLang="ko-KR" b="1" dirty="0">
                <a:solidFill>
                  <a:srgbClr val="FFFFFF"/>
                </a:solidFill>
              </a:rPr>
              <a:t>PPO</a:t>
            </a:r>
            <a:r>
              <a:rPr lang="ko-KR" altLang="en-US" b="1" dirty="0">
                <a:solidFill>
                  <a:srgbClr val="FFFFFF"/>
                </a:solidFill>
              </a:rPr>
              <a:t>벤치마크 연구</a:t>
            </a:r>
            <a:endParaRPr lang="en-US" sz="1800" dirty="0"/>
          </a:p>
        </p:txBody>
      </p:sp>
      <p:sp>
        <p:nvSpPr>
          <p:cNvPr id="125" name="Text 12"/>
          <p:cNvSpPr/>
          <p:nvPr/>
        </p:nvSpPr>
        <p:spPr>
          <a:xfrm>
            <a:off x="666750" y="5027977"/>
            <a:ext cx="3597593" cy="4085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1.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논문</a:t>
            </a: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(OpenAI, 2017)</a:t>
            </a:r>
            <a:endParaRPr lang="en-US" sz="1350" dirty="0"/>
          </a:p>
        </p:txBody>
      </p:sp>
      <p:sp>
        <p:nvSpPr>
          <p:cNvPr id="126" name="Text 13"/>
          <p:cNvSpPr/>
          <p:nvPr/>
        </p:nvSpPr>
        <p:spPr>
          <a:xfrm>
            <a:off x="781050" y="5392604"/>
            <a:ext cx="5410200" cy="6271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Atari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게임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MuJoCo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로코모션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등 대규모 환경에서 뛰어난 성능 입증</a:t>
            </a:r>
            <a:endParaRPr lang="en-US" altLang="ko-KR" sz="1200" dirty="0">
              <a:solidFill>
                <a:srgbClr val="D1D5DB"/>
              </a:solidFill>
              <a:ea typeface="ui-sans-serif" pitchFamily="34" charset="-122"/>
              <a:cs typeface="ui-sans-serif" pitchFamily="34" charset="-12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Simple yet powerful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특성으로 업계에서 가장 널리 사용</a:t>
            </a:r>
            <a:endParaRPr lang="en-US" altLang="ko-KR" sz="1200" dirty="0">
              <a:solidFill>
                <a:srgbClr val="D1D5DB"/>
              </a:solidFill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130" name="Text 17"/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3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  <p:pic>
        <p:nvPicPr>
          <p:cNvPr id="13" name="Image 5" descr="preencoded.png">
            <a:extLst>
              <a:ext uri="{FF2B5EF4-FFF2-40B4-BE49-F238E27FC236}">
                <a16:creationId xmlns:a16="http://schemas.microsoft.com/office/drawing/2014/main" id="{2E668624-5D07-E7C5-5271-44028BF6A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09" y="1756997"/>
            <a:ext cx="5051006" cy="1578216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FB4C5807-0630-5C3A-67EA-8BCA696DA04E}"/>
              </a:ext>
            </a:extLst>
          </p:cNvPr>
          <p:cNvSpPr/>
          <p:nvPr/>
        </p:nvSpPr>
        <p:spPr>
          <a:xfrm>
            <a:off x="666750" y="1970211"/>
            <a:ext cx="6191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1.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기본 </a:t>
            </a:r>
            <a:r>
              <a:rPr lang="en-US" altLang="ko-KR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Policy Gradient 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수식</a:t>
            </a:r>
            <a:endParaRPr lang="en-US" sz="1500" dirty="0"/>
          </a:p>
        </p:txBody>
      </p:sp>
      <p:pic>
        <p:nvPicPr>
          <p:cNvPr id="24" name="Image 6" descr="preencoded.png">
            <a:extLst>
              <a:ext uri="{FF2B5EF4-FFF2-40B4-BE49-F238E27FC236}">
                <a16:creationId xmlns:a16="http://schemas.microsoft.com/office/drawing/2014/main" id="{FFF470F3-0B4E-60B9-AA8F-79C3446EA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30" y="1208211"/>
            <a:ext cx="305020" cy="265235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50E0F698-B0FB-0BBE-87E0-FFBC1480E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058" y="1788506"/>
            <a:ext cx="5963941" cy="2294060"/>
          </a:xfrm>
          <a:prstGeom prst="rect">
            <a:avLst/>
          </a:prstGeom>
        </p:spPr>
      </p:pic>
      <p:sp>
        <p:nvSpPr>
          <p:cNvPr id="27" name="Text 9">
            <a:extLst>
              <a:ext uri="{FF2B5EF4-FFF2-40B4-BE49-F238E27FC236}">
                <a16:creationId xmlns:a16="http://schemas.microsoft.com/office/drawing/2014/main" id="{5F334E7C-F703-1B3D-875A-06F7248BB9F2}"/>
              </a:ext>
            </a:extLst>
          </p:cNvPr>
          <p:cNvSpPr/>
          <p:nvPr/>
        </p:nvSpPr>
        <p:spPr>
          <a:xfrm>
            <a:off x="6096000" y="2001720"/>
            <a:ext cx="6191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2.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PPO-Clip Objective</a:t>
            </a:r>
            <a:endParaRPr lang="en-US" sz="15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7DB3CFB-A570-2CD6-F495-EDD8C27AB5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162" y="2430097"/>
            <a:ext cx="4178300" cy="482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ACED94-B41B-B4D6-F341-B9E60B00C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6199" y="2468368"/>
            <a:ext cx="5471091" cy="1411977"/>
          </a:xfrm>
          <a:prstGeom prst="rect">
            <a:avLst/>
          </a:prstGeom>
        </p:spPr>
      </p:pic>
      <p:sp>
        <p:nvSpPr>
          <p:cNvPr id="32" name="Text 12">
            <a:extLst>
              <a:ext uri="{FF2B5EF4-FFF2-40B4-BE49-F238E27FC236}">
                <a16:creationId xmlns:a16="http://schemas.microsoft.com/office/drawing/2014/main" id="{F08C0A6A-4B62-6271-9B49-6F8242905B54}"/>
              </a:ext>
            </a:extLst>
          </p:cNvPr>
          <p:cNvSpPr/>
          <p:nvPr/>
        </p:nvSpPr>
        <p:spPr>
          <a:xfrm>
            <a:off x="5968688" y="5027977"/>
            <a:ext cx="3597593" cy="4085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2.</a:t>
            </a: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본 프로젝트의 </a:t>
            </a:r>
            <a:r>
              <a:rPr lang="ko-KR" altLang="en-US" sz="1350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차별점</a:t>
            </a:r>
            <a:endParaRPr lang="en-US" sz="1350" dirty="0"/>
          </a:p>
        </p:txBody>
      </p:sp>
      <p:sp>
        <p:nvSpPr>
          <p:cNvPr id="33" name="Text 13">
            <a:extLst>
              <a:ext uri="{FF2B5EF4-FFF2-40B4-BE49-F238E27FC236}">
                <a16:creationId xmlns:a16="http://schemas.microsoft.com/office/drawing/2014/main" id="{4A0DC159-6974-DE4A-EF09-D2868E679356}"/>
              </a:ext>
            </a:extLst>
          </p:cNvPr>
          <p:cNvSpPr/>
          <p:nvPr/>
        </p:nvSpPr>
        <p:spPr>
          <a:xfrm>
            <a:off x="6115050" y="5392604"/>
            <a:ext cx="5410200" cy="6271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대규모가 아닌 소규모 환경 선택</a:t>
            </a:r>
            <a:endParaRPr lang="en-US" altLang="ko-KR" sz="1200" dirty="0">
              <a:solidFill>
                <a:srgbClr val="D1D5DB"/>
              </a:solidFill>
              <a:ea typeface="ui-sans-serif" pitchFamily="34" charset="-122"/>
              <a:cs typeface="ui-sans-serif" pitchFamily="34" charset="-12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하이퍼파라미터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변화 및 환경 난이도에 따른 학습 특성을 정밀 비교</a:t>
            </a:r>
            <a:endParaRPr lang="en-US" altLang="ko-KR" sz="1200" dirty="0">
              <a:solidFill>
                <a:srgbClr val="D1D5DB"/>
              </a:solidFill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34" name="Text 19">
            <a:extLst>
              <a:ext uri="{FF2B5EF4-FFF2-40B4-BE49-F238E27FC236}">
                <a16:creationId xmlns:a16="http://schemas.microsoft.com/office/drawing/2014/main" id="{D0863B0E-89AD-37CF-223A-05FDCFD413A4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525852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799"/>
            <a:ext cx="5600700" cy="5258527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75" y="1285875"/>
            <a:ext cx="219075" cy="1714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환경설명 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CartPole-v1 VS MountainCar-v0</a:t>
            </a:r>
            <a:endParaRPr lang="en-US" sz="2700" dirty="0"/>
          </a:p>
        </p:txBody>
      </p:sp>
      <p:sp>
        <p:nvSpPr>
          <p:cNvPr id="28" name="Text 6"/>
          <p:cNvSpPr/>
          <p:nvPr/>
        </p:nvSpPr>
        <p:spPr>
          <a:xfrm>
            <a:off x="6650649" y="125730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C5FD"/>
                </a:solidFill>
                <a:ea typeface="ui-sans-serif" pitchFamily="34" charset="-122"/>
              </a:rPr>
              <a:t>MountainCar-v0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706578" y="3341136"/>
            <a:ext cx="5486400" cy="27740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State(4</a:t>
            </a:r>
            <a:r>
              <a:rPr lang="ko-KR" altLang="en-US" sz="1200" dirty="0">
                <a:solidFill>
                  <a:srgbClr val="FFFFFF"/>
                </a:solidFill>
              </a:rPr>
              <a:t>차원</a:t>
            </a:r>
            <a:r>
              <a:rPr lang="en-US" altLang="ko-KR" sz="1200" dirty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en-US" sz="1200" dirty="0">
                <a:solidFill>
                  <a:srgbClr val="FFFFFF"/>
                </a:solidFill>
              </a:rPr>
              <a:t>     -  Cart </a:t>
            </a:r>
            <a:r>
              <a:rPr lang="ko-KR" altLang="en-US" sz="1200" dirty="0">
                <a:solidFill>
                  <a:srgbClr val="FFFFFF"/>
                </a:solidFill>
              </a:rPr>
              <a:t>위치</a:t>
            </a:r>
            <a:r>
              <a:rPr lang="en-US" sz="1200" dirty="0">
                <a:solidFill>
                  <a:srgbClr val="FFFFFF"/>
                </a:solidFill>
              </a:rPr>
              <a:t>, Cart </a:t>
            </a:r>
            <a:r>
              <a:rPr lang="ko-KR" altLang="en-US" sz="1200" dirty="0">
                <a:solidFill>
                  <a:srgbClr val="FFFFFF"/>
                </a:solidFill>
              </a:rPr>
              <a:t>속도</a:t>
            </a:r>
            <a:r>
              <a:rPr lang="en-US" sz="1200" dirty="0">
                <a:solidFill>
                  <a:srgbClr val="FFFFFF"/>
                </a:solidFill>
              </a:rPr>
              <a:t>, Pole </a:t>
            </a:r>
            <a:r>
              <a:rPr lang="ko-KR" altLang="en-US" sz="1200" dirty="0">
                <a:solidFill>
                  <a:srgbClr val="FFFFFF"/>
                </a:solidFill>
              </a:rPr>
              <a:t>각도</a:t>
            </a:r>
            <a:r>
              <a:rPr lang="en-US" sz="1200" dirty="0">
                <a:solidFill>
                  <a:srgbClr val="FFFFFF"/>
                </a:solidFill>
              </a:rPr>
              <a:t>, Pole</a:t>
            </a:r>
            <a:r>
              <a:rPr lang="ko-KR" altLang="en-US" sz="1200" dirty="0">
                <a:solidFill>
                  <a:srgbClr val="FFFFFF"/>
                </a:solidFill>
              </a:rPr>
              <a:t> 각속도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Action</a:t>
            </a:r>
            <a:r>
              <a:rPr lang="en-US" altLang="ko-KR" sz="1200" dirty="0">
                <a:solidFill>
                  <a:srgbClr val="FFFFFF"/>
                </a:solidFill>
              </a:rPr>
              <a:t>(2</a:t>
            </a:r>
            <a:r>
              <a:rPr lang="ko-KR" altLang="en-US" sz="1200" dirty="0">
                <a:solidFill>
                  <a:srgbClr val="FFFFFF"/>
                </a:solidFill>
              </a:rPr>
              <a:t>차원</a:t>
            </a:r>
            <a:r>
              <a:rPr lang="en-US" altLang="ko-KR" sz="1200" dirty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좌</a:t>
            </a:r>
            <a:r>
              <a:rPr lang="en-US" altLang="ko-KR" sz="1200" dirty="0">
                <a:solidFill>
                  <a:srgbClr val="FFFFFF"/>
                </a:solidFill>
              </a:rPr>
              <a:t>,</a:t>
            </a:r>
            <a:r>
              <a:rPr lang="ko-KR" altLang="en-US" sz="1200" dirty="0">
                <a:solidFill>
                  <a:srgbClr val="FFFFFF"/>
                </a:solidFill>
              </a:rPr>
              <a:t> 우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Reward</a:t>
            </a: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매 </a:t>
            </a:r>
            <a:r>
              <a:rPr lang="en-US" altLang="ko-KR" sz="1200" dirty="0">
                <a:solidFill>
                  <a:srgbClr val="FFFFFF"/>
                </a:solidFill>
              </a:rPr>
              <a:t>step +1, </a:t>
            </a:r>
            <a:r>
              <a:rPr lang="ko-KR" altLang="en-US" sz="1200" dirty="0">
                <a:solidFill>
                  <a:srgbClr val="FFFFFF"/>
                </a:solidFill>
              </a:rPr>
              <a:t>최대 </a:t>
            </a:r>
            <a:r>
              <a:rPr lang="en-US" altLang="ko-KR" sz="1200" dirty="0">
                <a:solidFill>
                  <a:srgbClr val="FFFFFF"/>
                </a:solidFill>
              </a:rPr>
              <a:t>return = 500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Stop condition</a:t>
            </a:r>
          </a:p>
          <a:p>
            <a:pPr algn="l">
              <a:lnSpc>
                <a:spcPts val="1800"/>
              </a:lnSpc>
              <a:buSzPct val="100000"/>
            </a:pPr>
            <a:r>
              <a:rPr lang="en-US" sz="1200" dirty="0">
                <a:solidFill>
                  <a:srgbClr val="FFFFFF"/>
                </a:solidFill>
              </a:rPr>
              <a:t>     - </a:t>
            </a:r>
            <a:r>
              <a:rPr lang="ko-KR" altLang="en-US" sz="1200" dirty="0">
                <a:solidFill>
                  <a:srgbClr val="FFFFFF"/>
                </a:solidFill>
              </a:rPr>
              <a:t>막대가 특정 각도 이상 기울어짐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카트가 중앙에서 너무 멀어짐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에피소드가 </a:t>
            </a:r>
            <a:r>
              <a:rPr lang="en-US" altLang="ko-KR" sz="1200" dirty="0">
                <a:solidFill>
                  <a:srgbClr val="FFFFFF"/>
                </a:solidFill>
              </a:rPr>
              <a:t>500 step</a:t>
            </a:r>
            <a:r>
              <a:rPr lang="ko-KR" altLang="en-US" sz="1200" dirty="0" err="1">
                <a:solidFill>
                  <a:srgbClr val="FFFFFF"/>
                </a:solidFill>
              </a:rPr>
              <a:t>에</a:t>
            </a:r>
            <a:r>
              <a:rPr lang="ko-KR" altLang="en-US" sz="1200" dirty="0">
                <a:solidFill>
                  <a:srgbClr val="FFFFFF"/>
                </a:solidFill>
              </a:rPr>
              <a:t> 도달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57250" y="125730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86EFAC"/>
                </a:solidFill>
                <a:ea typeface="ui-sans-serif" pitchFamily="34" charset="-122"/>
                <a:cs typeface="ui-sans-serif" pitchFamily="34" charset="-120"/>
              </a:rPr>
              <a:t>CartPole-v1</a:t>
            </a:r>
            <a:endParaRPr lang="en-US" sz="135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A470DBFE-DBA6-7822-4D3D-6FDA364AC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480" y="1245943"/>
            <a:ext cx="251314" cy="251314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656021EF-F6A2-E754-4650-68F632C6B5A5}"/>
              </a:ext>
            </a:extLst>
          </p:cNvPr>
          <p:cNvSpPr/>
          <p:nvPr/>
        </p:nvSpPr>
        <p:spPr>
          <a:xfrm>
            <a:off x="6515100" y="3360970"/>
            <a:ext cx="5486400" cy="30575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State(2</a:t>
            </a:r>
            <a:r>
              <a:rPr lang="ko-KR" altLang="en-US" sz="1200" dirty="0">
                <a:solidFill>
                  <a:srgbClr val="FFFFFF"/>
                </a:solidFill>
              </a:rPr>
              <a:t>차원</a:t>
            </a:r>
            <a:r>
              <a:rPr lang="en-US" altLang="ko-KR" sz="1200" dirty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en-US" sz="1200" dirty="0">
                <a:solidFill>
                  <a:srgbClr val="FFFFFF"/>
                </a:solidFill>
              </a:rPr>
              <a:t>     - </a:t>
            </a:r>
            <a:r>
              <a:rPr lang="ko-KR" altLang="en-US" sz="1200" dirty="0">
                <a:solidFill>
                  <a:srgbClr val="FFFFFF"/>
                </a:solidFill>
              </a:rPr>
              <a:t>위치</a:t>
            </a:r>
            <a:r>
              <a:rPr lang="en-US" altLang="ko-KR" sz="1200" dirty="0">
                <a:solidFill>
                  <a:srgbClr val="FFFFFF"/>
                </a:solidFill>
              </a:rPr>
              <a:t>(position), </a:t>
            </a:r>
            <a:r>
              <a:rPr lang="ko-KR" altLang="en-US" sz="1200" dirty="0">
                <a:solidFill>
                  <a:srgbClr val="FFFFFF"/>
                </a:solidFill>
              </a:rPr>
              <a:t>속도</a:t>
            </a:r>
            <a:r>
              <a:rPr lang="en-US" altLang="ko-KR" sz="1200" dirty="0">
                <a:solidFill>
                  <a:srgbClr val="FFFFFF"/>
                </a:solidFill>
              </a:rPr>
              <a:t>(velocity)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Action</a:t>
            </a:r>
            <a:r>
              <a:rPr lang="en-US" altLang="ko-KR" sz="1200" dirty="0">
                <a:solidFill>
                  <a:srgbClr val="FFFFFF"/>
                </a:solidFill>
              </a:rPr>
              <a:t>(3</a:t>
            </a:r>
            <a:r>
              <a:rPr lang="ko-KR" altLang="en-US" sz="1200" dirty="0">
                <a:solidFill>
                  <a:srgbClr val="FFFFFF"/>
                </a:solidFill>
              </a:rPr>
              <a:t>차원</a:t>
            </a:r>
            <a:r>
              <a:rPr lang="en-US" altLang="ko-KR" sz="1200" dirty="0">
                <a:solidFill>
                  <a:srgbClr val="FFFFFF"/>
                </a:solidFill>
              </a:rPr>
              <a:t>)</a:t>
            </a:r>
            <a:endParaRPr lang="en-US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왼쪽 가속</a:t>
            </a:r>
            <a:r>
              <a:rPr lang="en-US" altLang="ko-KR" sz="1200" dirty="0">
                <a:solidFill>
                  <a:srgbClr val="FFFFFF"/>
                </a:solidFill>
              </a:rPr>
              <a:t>,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</a:rPr>
              <a:t>무가속</a:t>
            </a:r>
            <a:r>
              <a:rPr lang="en-US" altLang="ko-KR" sz="1200" dirty="0">
                <a:solidFill>
                  <a:srgbClr val="FFFFFF"/>
                </a:solidFill>
              </a:rPr>
              <a:t>,</a:t>
            </a:r>
            <a:r>
              <a:rPr lang="ko-KR" altLang="en-US" sz="1200" dirty="0">
                <a:solidFill>
                  <a:srgbClr val="FFFFFF"/>
                </a:solidFill>
              </a:rPr>
              <a:t> 오른쪽 가속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Reward</a:t>
            </a:r>
          </a:p>
          <a:p>
            <a:pPr algn="l">
              <a:lnSpc>
                <a:spcPts val="1800"/>
              </a:lnSpc>
              <a:spcAft>
                <a:spcPts val="1200"/>
              </a:spcAft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매 </a:t>
            </a:r>
            <a:r>
              <a:rPr lang="en-US" altLang="ko-KR" sz="1200" dirty="0">
                <a:solidFill>
                  <a:srgbClr val="FFFFFF"/>
                </a:solidFill>
              </a:rPr>
              <a:t>step -1, </a:t>
            </a:r>
            <a:r>
              <a:rPr lang="ko-KR" altLang="en-US" sz="1200" dirty="0">
                <a:solidFill>
                  <a:srgbClr val="FFFFFF"/>
                </a:solidFill>
              </a:rPr>
              <a:t>목표 도달 시 에피소드 종료</a:t>
            </a: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Sparse Reward </a:t>
            </a:r>
            <a:r>
              <a:rPr lang="ko-KR" altLang="en-US" sz="1200" dirty="0">
                <a:solidFill>
                  <a:srgbClr val="FFFFFF"/>
                </a:solidFill>
              </a:rPr>
              <a:t>특성</a:t>
            </a:r>
            <a:endParaRPr lang="en-US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en-US" sz="1200" dirty="0">
                <a:solidFill>
                  <a:srgbClr val="FFFFFF"/>
                </a:solidFill>
              </a:rPr>
              <a:t>     - </a:t>
            </a:r>
            <a:r>
              <a:rPr lang="ko-KR" altLang="en-US" sz="1200" dirty="0">
                <a:solidFill>
                  <a:srgbClr val="FFFFFF"/>
                </a:solidFill>
              </a:rPr>
              <a:t>목표 지점에 도달해야만 보상이 </a:t>
            </a:r>
            <a:r>
              <a:rPr lang="en-US" altLang="ko-KR" sz="1200" dirty="0">
                <a:solidFill>
                  <a:srgbClr val="FFFFFF"/>
                </a:solidFill>
              </a:rPr>
              <a:t>meaning</a:t>
            </a:r>
            <a:r>
              <a:rPr lang="ko-KR" altLang="en-US" sz="1200" dirty="0">
                <a:solidFill>
                  <a:srgbClr val="FFFFFF"/>
                </a:solidFill>
              </a:rPr>
              <a:t>을 갖음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탐색 난이도가 높음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algn="l">
              <a:lnSpc>
                <a:spcPts val="1800"/>
              </a:lnSpc>
              <a:buSzPct val="100000"/>
            </a:pPr>
            <a:r>
              <a:rPr lang="ko-KR" altLang="en-US" sz="1200" dirty="0">
                <a:solidFill>
                  <a:srgbClr val="FFFFFF"/>
                </a:solidFill>
              </a:rPr>
              <a:t>     </a:t>
            </a:r>
            <a:r>
              <a:rPr lang="en-US" altLang="ko-KR" sz="1200" dirty="0">
                <a:solidFill>
                  <a:srgbClr val="FFFFFF"/>
                </a:solidFill>
              </a:rPr>
              <a:t>-</a:t>
            </a:r>
            <a:r>
              <a:rPr lang="ko-KR" altLang="en-US" sz="1200" dirty="0">
                <a:solidFill>
                  <a:srgbClr val="FFFFFF"/>
                </a:solidFill>
              </a:rPr>
              <a:t> 에피소드가 </a:t>
            </a:r>
            <a:r>
              <a:rPr lang="en-US" altLang="ko-KR" sz="1200" dirty="0">
                <a:solidFill>
                  <a:srgbClr val="FFFFFF"/>
                </a:solidFill>
              </a:rPr>
              <a:t>200 step</a:t>
            </a:r>
            <a:r>
              <a:rPr lang="ko-KR" altLang="en-US" sz="1200" dirty="0" err="1">
                <a:solidFill>
                  <a:srgbClr val="FFFFFF"/>
                </a:solidFill>
              </a:rPr>
              <a:t>에</a:t>
            </a:r>
            <a:r>
              <a:rPr lang="ko-KR" altLang="en-US" sz="1200" dirty="0">
                <a:solidFill>
                  <a:srgbClr val="FFFFFF"/>
                </a:solidFill>
              </a:rPr>
              <a:t> 도달하면 종료</a:t>
            </a:r>
            <a:endParaRPr lang="en-US" sz="12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E31F7EF-0775-83B3-8D6D-ADEC8AB32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513" y="1576797"/>
            <a:ext cx="3197673" cy="164486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5CDE57C-39B5-D9E7-E44C-DCCF67BD0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4438" y="1581968"/>
            <a:ext cx="3346732" cy="1644868"/>
          </a:xfrm>
          <a:prstGeom prst="rect">
            <a:avLst/>
          </a:prstGeom>
        </p:spPr>
      </p:pic>
      <p:sp>
        <p:nvSpPr>
          <p:cNvPr id="58" name="Text 19">
            <a:extLst>
              <a:ext uri="{FF2B5EF4-FFF2-40B4-BE49-F238E27FC236}">
                <a16:creationId xmlns:a16="http://schemas.microsoft.com/office/drawing/2014/main" id="{F38171E0-618F-4715-0FF2-E373F7F62E2C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sp>
        <p:nvSpPr>
          <p:cNvPr id="5" name="Text 17">
            <a:extLst>
              <a:ext uri="{FF2B5EF4-FFF2-40B4-BE49-F238E27FC236}">
                <a16:creationId xmlns:a16="http://schemas.microsoft.com/office/drawing/2014/main" id="{40C72CC9-BEB6-3950-2C52-088CC2235257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4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17145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099"/>
            <a:ext cx="5486400" cy="308783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75260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143000"/>
            <a:ext cx="2857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562099"/>
            <a:ext cx="5486400" cy="4877529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</a:rPr>
              <a:t>PPO 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</a:rPr>
              <a:t>알고리즘 요약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</a:rPr>
              <a:t>(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</a:rPr>
              <a:t>설정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</a:rPr>
              <a:t>)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666750" y="1104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>
                <a:solidFill>
                  <a:srgbClr val="FFFFFF"/>
                </a:solidFill>
                <a:ea typeface="ui-sans-serif" pitchFamily="34" charset="-122"/>
              </a:rPr>
              <a:t>PPO Objective </a:t>
            </a:r>
            <a:r>
              <a:rPr lang="ko-KR" altLang="en-US" b="1" dirty="0">
                <a:solidFill>
                  <a:srgbClr val="FFFFFF"/>
                </a:solidFill>
                <a:ea typeface="ui-sans-serif" pitchFamily="34" charset="-122"/>
              </a:rPr>
              <a:t>정리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885825" y="1771650"/>
            <a:ext cx="490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ea typeface="ui-sans-serif" pitchFamily="34" charset="-122"/>
              </a:rPr>
              <a:t>PPO</a:t>
            </a:r>
            <a:r>
              <a:rPr lang="ko-KR" altLang="en-US" sz="1350" b="1" dirty="0">
                <a:solidFill>
                  <a:srgbClr val="FFFFFF"/>
                </a:solidFill>
                <a:ea typeface="ui-sans-serif" pitchFamily="34" charset="-122"/>
              </a:rPr>
              <a:t> 목적 함수</a:t>
            </a:r>
            <a:endParaRPr lang="en-US" sz="1350" dirty="0"/>
          </a:p>
        </p:txBody>
      </p:sp>
      <p:sp>
        <p:nvSpPr>
          <p:cNvPr id="41" name="Text 10"/>
          <p:cNvSpPr/>
          <p:nvPr/>
        </p:nvSpPr>
        <p:spPr>
          <a:xfrm>
            <a:off x="6724650" y="1104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주요 </a:t>
            </a:r>
            <a:r>
              <a:rPr lang="ko-KR" altLang="en-US" sz="18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하이퍼</a:t>
            </a:r>
            <a:r>
              <a:rPr lang="ko-KR" altLang="en-US" sz="18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파라미터</a:t>
            </a:r>
            <a:endParaRPr 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B586D2-A8BB-4DE2-534B-2E7AD5972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" y="2175164"/>
            <a:ext cx="3143210" cy="548985"/>
          </a:xfrm>
          <a:prstGeom prst="rect">
            <a:avLst/>
          </a:prstGeom>
        </p:spPr>
      </p:pic>
      <p:sp>
        <p:nvSpPr>
          <p:cNvPr id="9" name="Text 10">
            <a:extLst>
              <a:ext uri="{FF2B5EF4-FFF2-40B4-BE49-F238E27FC236}">
                <a16:creationId xmlns:a16="http://schemas.microsoft.com/office/drawing/2014/main" id="{61A4B60E-329B-B2AA-091C-7B12A21DD6E7}"/>
              </a:ext>
            </a:extLst>
          </p:cNvPr>
          <p:cNvSpPr/>
          <p:nvPr/>
        </p:nvSpPr>
        <p:spPr>
          <a:xfrm>
            <a:off x="1008476" y="2876548"/>
            <a:ext cx="3245633" cy="15335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Value function loss</a:t>
            </a: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Entropy bonus </a:t>
            </a:r>
            <a:r>
              <a:rPr lang="en-US" sz="1200" dirty="0">
                <a:solidFill>
                  <a:srgbClr val="FFFFFF"/>
                </a:solidFill>
                <a:sym typeface="Wingdings" pitchFamily="2" charset="2"/>
              </a:rPr>
              <a:t> </a:t>
            </a:r>
            <a:r>
              <a:rPr lang="ko-KR" altLang="en-US" sz="1200" dirty="0">
                <a:solidFill>
                  <a:srgbClr val="FFFFFF"/>
                </a:solidFill>
                <a:sym typeface="Wingdings" pitchFamily="2" charset="2"/>
              </a:rPr>
              <a:t>탐색 강화</a:t>
            </a:r>
            <a:endParaRPr lang="en-US" altLang="ko-KR" sz="1200" dirty="0">
              <a:solidFill>
                <a:srgbClr val="FFFFFF"/>
              </a:solidFill>
              <a:sym typeface="Wingdings" pitchFamily="2" charset="2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>
              <a:solidFill>
                <a:srgbClr val="FFFFFF"/>
              </a:solidFill>
              <a:sym typeface="Wingdings" pitchFamily="2" charset="2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sym typeface="Wingdings" pitchFamily="2" charset="2"/>
              </a:rPr>
              <a:t>Clip objective  </a:t>
            </a:r>
            <a:r>
              <a:rPr lang="ko-KR" altLang="en-US" sz="1200" dirty="0">
                <a:solidFill>
                  <a:srgbClr val="FFFFFF"/>
                </a:solidFill>
                <a:sym typeface="Wingdings" pitchFamily="2" charset="2"/>
              </a:rPr>
              <a:t>정책 안정성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EF745-7078-C3EB-BBFA-DBA7EC3189E9}"/>
              </a:ext>
            </a:extLst>
          </p:cNvPr>
          <p:cNvSpPr txBox="1"/>
          <p:nvPr/>
        </p:nvSpPr>
        <p:spPr>
          <a:xfrm>
            <a:off x="6494876" y="1600199"/>
            <a:ext cx="489585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n_steps=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2048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</a:t>
            </a:r>
            <a:r>
              <a:rPr lang="ko-KR" altLang="en-US" sz="1400" dirty="0">
                <a:solidFill>
                  <a:srgbClr val="DCDCDC"/>
                </a:solidFill>
              </a:rPr>
              <a:t>정책 업데이트 하기 전 환경에서 모으는 </a:t>
            </a:r>
            <a:r>
              <a:rPr lang="en-US" altLang="ko-KR" sz="1400" dirty="0">
                <a:solidFill>
                  <a:srgbClr val="DCDCDC"/>
                </a:solidFill>
              </a:rPr>
              <a:t>rollout </a:t>
            </a:r>
            <a:r>
              <a:rPr lang="ko-KR" altLang="en-US" sz="1400" dirty="0">
                <a:solidFill>
                  <a:srgbClr val="DCDCDC"/>
                </a:solidFill>
              </a:rPr>
              <a:t>길이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batch_size=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64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rollout </a:t>
            </a:r>
            <a:r>
              <a:rPr lang="ko-KR" altLang="en-US" sz="1400" dirty="0">
                <a:solidFill>
                  <a:srgbClr val="DCDCDC"/>
                </a:solidFill>
              </a:rPr>
              <a:t>데이터 미니배치 크기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G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amma=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0.99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</a:t>
            </a:r>
            <a:r>
              <a:rPr lang="ko-KR" altLang="en-US" sz="1400" dirty="0">
                <a:solidFill>
                  <a:srgbClr val="DCDCDC"/>
                </a:solidFill>
              </a:rPr>
              <a:t>할인율</a:t>
            </a:r>
            <a:r>
              <a:rPr lang="en-US" altLang="ko-KR" sz="1400" dirty="0">
                <a:solidFill>
                  <a:srgbClr val="DCDCDC"/>
                </a:solidFill>
              </a:rPr>
              <a:t>(discount factor)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gae_lambda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0.95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</a:t>
            </a:r>
            <a:r>
              <a:rPr lang="en-US" altLang="ko-KR" sz="1400" dirty="0">
                <a:solidFill>
                  <a:srgbClr val="DCDCDC"/>
                </a:solidFill>
              </a:rPr>
              <a:t>bias-variance trade-off </a:t>
            </a:r>
            <a:r>
              <a:rPr lang="ko-KR" altLang="en-US" sz="1400" dirty="0">
                <a:solidFill>
                  <a:srgbClr val="DCDCDC"/>
                </a:solidFill>
              </a:rPr>
              <a:t>조절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L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earning_rate=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3e-4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Adam optimizer</a:t>
            </a:r>
            <a:r>
              <a:rPr lang="ko-KR" altLang="en-US" sz="1400" dirty="0">
                <a:solidFill>
                  <a:srgbClr val="DCDCDC"/>
                </a:solidFill>
              </a:rPr>
              <a:t>의 </a:t>
            </a:r>
            <a:r>
              <a:rPr lang="ko-KR" altLang="en-US" sz="1400" dirty="0" err="1">
                <a:solidFill>
                  <a:srgbClr val="DCDCDC"/>
                </a:solidFill>
              </a:rPr>
              <a:t>학습률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C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lip_range=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0.2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PPO </a:t>
            </a:r>
            <a:r>
              <a:rPr lang="ko-KR" altLang="en-US" sz="1400" dirty="0">
                <a:solidFill>
                  <a:srgbClr val="DCDCDC"/>
                </a:solidFill>
              </a:rPr>
              <a:t>핵심 </a:t>
            </a:r>
            <a:r>
              <a:rPr lang="ko-KR" altLang="en-US" sz="1400" dirty="0" err="1">
                <a:solidFill>
                  <a:srgbClr val="DCDCDC"/>
                </a:solidFill>
              </a:rPr>
              <a:t>클리핑</a:t>
            </a:r>
            <a:r>
              <a:rPr lang="ko-KR" altLang="en-US" sz="1400" dirty="0">
                <a:solidFill>
                  <a:srgbClr val="DCDCDC"/>
                </a:solidFill>
              </a:rPr>
              <a:t> 범위</a:t>
            </a:r>
            <a:r>
              <a:rPr lang="en-US" altLang="ko-KR" sz="1400" dirty="0">
                <a:solidFill>
                  <a:srgbClr val="DCDCDC"/>
                </a:solidFill>
              </a:rPr>
              <a:t>[1-0.2, 1+0.2]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E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nt_coef=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0.0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</a:t>
            </a:r>
            <a:r>
              <a:rPr lang="ko-KR" altLang="en-US" sz="1400" dirty="0">
                <a:solidFill>
                  <a:srgbClr val="DCDCDC"/>
                </a:solidFill>
              </a:rPr>
              <a:t>탐색 보너스 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vf_coef=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0.5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spcAft>
                <a:spcPts val="600"/>
              </a:spcAft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Value function loss</a:t>
            </a:r>
            <a:r>
              <a:rPr lang="ko-KR" altLang="en-US" sz="1400" dirty="0">
                <a:solidFill>
                  <a:srgbClr val="DCDCDC"/>
                </a:solidFill>
              </a:rPr>
              <a:t>의</a:t>
            </a:r>
            <a:r>
              <a:rPr lang="en" altLang="ko-KR" sz="1400" dirty="0">
                <a:solidFill>
                  <a:srgbClr val="DCDCDC"/>
                </a:solidFill>
              </a:rPr>
              <a:t> </a:t>
            </a:r>
            <a:r>
              <a:rPr lang="ko-KR" altLang="en-US" sz="1400" dirty="0">
                <a:solidFill>
                  <a:srgbClr val="DCDCDC"/>
                </a:solidFill>
              </a:rPr>
              <a:t>가중치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M</a:t>
            </a:r>
            <a:r>
              <a:rPr lang="en" altLang="ko-KR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</a:rPr>
              <a:t>ax_grad_norm=</a:t>
            </a:r>
            <a:r>
              <a:rPr lang="en" altLang="ko-KR" sz="1600" b="0" dirty="0">
                <a:solidFill>
                  <a:srgbClr val="B5CEA8"/>
                </a:solidFill>
                <a:effectLst/>
                <a:highlight>
                  <a:srgbClr val="000000"/>
                </a:highlight>
              </a:rPr>
              <a:t>0.5</a:t>
            </a:r>
            <a:r>
              <a:rPr lang="en" altLang="ko-KR" sz="1600" b="0" dirty="0">
                <a:solidFill>
                  <a:srgbClr val="DCDCDC"/>
                </a:solidFill>
                <a:effectLst/>
                <a:highlight>
                  <a:srgbClr val="000000"/>
                </a:highlight>
              </a:rPr>
              <a:t>,</a:t>
            </a:r>
          </a:p>
          <a:p>
            <a:pPr>
              <a:buNone/>
            </a:pPr>
            <a:r>
              <a:rPr lang="en" altLang="ko-KR" sz="1400" dirty="0">
                <a:solidFill>
                  <a:srgbClr val="DCDCDC"/>
                </a:solidFill>
              </a:rPr>
              <a:t>   - Gradient clipping(L2 norm 0.5</a:t>
            </a:r>
            <a:r>
              <a:rPr lang="ko-KR" altLang="en-US" sz="1400" dirty="0">
                <a:solidFill>
                  <a:srgbClr val="DCDCDC"/>
                </a:solidFill>
              </a:rPr>
              <a:t>로</a:t>
            </a:r>
            <a:r>
              <a:rPr lang="en" altLang="ko-KR" sz="1400" dirty="0">
                <a:solidFill>
                  <a:srgbClr val="DCDCDC"/>
                </a:solidFill>
              </a:rPr>
              <a:t> </a:t>
            </a:r>
            <a:r>
              <a:rPr lang="ko-KR" altLang="en-US" sz="1400" dirty="0">
                <a:solidFill>
                  <a:srgbClr val="DCDCDC"/>
                </a:solidFill>
              </a:rPr>
              <a:t>제한</a:t>
            </a:r>
            <a:r>
              <a:rPr lang="en-US" altLang="ko-KR" sz="1400" dirty="0">
                <a:solidFill>
                  <a:srgbClr val="DCDCDC"/>
                </a:solidFill>
              </a:rPr>
              <a:t>)</a:t>
            </a:r>
            <a:endParaRPr lang="en" altLang="ko-KR" sz="1400" b="0" dirty="0">
              <a:solidFill>
                <a:srgbClr val="D4D4D4"/>
              </a:solidFill>
              <a:effectLst/>
            </a:endParaRPr>
          </a:p>
        </p:txBody>
      </p:sp>
      <p:sp>
        <p:nvSpPr>
          <p:cNvPr id="59" name="Text 19">
            <a:extLst>
              <a:ext uri="{FF2B5EF4-FFF2-40B4-BE49-F238E27FC236}">
                <a16:creationId xmlns:a16="http://schemas.microsoft.com/office/drawing/2014/main" id="{CE99C40B-B107-CE9E-53C9-DB4B7E8973BD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98414CEB-C11B-1D00-6BD9-DFAD839EE665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5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9503229" cy="3113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9" y="4428034"/>
            <a:ext cx="4248150" cy="1485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실험 설정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(Config 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기준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)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914400" y="1295400"/>
            <a:ext cx="4248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err="1">
                <a:solidFill>
                  <a:srgbClr val="FFFFFF"/>
                </a:solidFill>
              </a:rPr>
              <a:t>하이퍼파라미터</a:t>
            </a:r>
            <a:r>
              <a:rPr lang="ko-KR" altLang="en-US" b="1" dirty="0">
                <a:solidFill>
                  <a:srgbClr val="FFFFFF"/>
                </a:solidFill>
              </a:rPr>
              <a:t> 조정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571499" y="1752600"/>
            <a:ext cx="577154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각 변수가 모델이 미치는 영향력을 확인하기 위해 아래와 같이 설정</a:t>
            </a:r>
            <a:r>
              <a:rPr lang="en-US" sz="135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723899" y="4585962"/>
            <a:ext cx="3943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FEF08A"/>
                </a:solidFill>
                <a:ea typeface="ui-sans-serif" pitchFamily="34" charset="-122"/>
                <a:cs typeface="ui-sans-serif" pitchFamily="34" charset="-120"/>
              </a:rPr>
              <a:t>기타 추가 조절 값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723899" y="4928862"/>
            <a:ext cx="3943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추가 </a:t>
            </a:r>
            <a:r>
              <a:rPr lang="ko-KR" altLang="en-US" sz="1200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하이퍼파라미터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조절값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819149" y="5233662"/>
            <a:ext cx="4869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Seed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수 </a:t>
            </a:r>
            <a:r>
              <a:rPr lang="en-US" altLang="ko-KR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 표준편차 표본 수 </a:t>
            </a:r>
            <a:r>
              <a:rPr lang="en-US" altLang="ko-KR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+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 학습 시간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819149" y="5538462"/>
            <a:ext cx="4057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ea typeface="ui-sans-serif" pitchFamily="34" charset="-122"/>
              </a:rPr>
              <a:t>Timestep 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조절 </a:t>
            </a:r>
            <a:r>
              <a:rPr lang="en-US" altLang="ko-KR" sz="120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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 전체 학습 횟수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819149" y="5843262"/>
            <a:ext cx="4057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00" dirty="0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213CC51-0F42-B1FF-C642-2A2909003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844044"/>
              </p:ext>
            </p:extLst>
          </p:nvPr>
        </p:nvGraphicFramePr>
        <p:xfrm>
          <a:off x="1192429" y="2223034"/>
          <a:ext cx="8401512" cy="1586966"/>
        </p:xfrm>
        <a:graphic>
          <a:graphicData uri="http://schemas.openxmlformats.org/drawingml/2006/table">
            <a:tbl>
              <a:tblPr/>
              <a:tblGrid>
                <a:gridCol w="1400252">
                  <a:extLst>
                    <a:ext uri="{9D8B030D-6E8A-4147-A177-3AD203B41FA5}">
                      <a16:colId xmlns:a16="http://schemas.microsoft.com/office/drawing/2014/main" val="326272889"/>
                    </a:ext>
                  </a:extLst>
                </a:gridCol>
                <a:gridCol w="1400252">
                  <a:extLst>
                    <a:ext uri="{9D8B030D-6E8A-4147-A177-3AD203B41FA5}">
                      <a16:colId xmlns:a16="http://schemas.microsoft.com/office/drawing/2014/main" val="267838884"/>
                    </a:ext>
                  </a:extLst>
                </a:gridCol>
                <a:gridCol w="1400252">
                  <a:extLst>
                    <a:ext uri="{9D8B030D-6E8A-4147-A177-3AD203B41FA5}">
                      <a16:colId xmlns:a16="http://schemas.microsoft.com/office/drawing/2014/main" val="2154163220"/>
                    </a:ext>
                  </a:extLst>
                </a:gridCol>
                <a:gridCol w="1400252">
                  <a:extLst>
                    <a:ext uri="{9D8B030D-6E8A-4147-A177-3AD203B41FA5}">
                      <a16:colId xmlns:a16="http://schemas.microsoft.com/office/drawing/2014/main" val="3684000671"/>
                    </a:ext>
                  </a:extLst>
                </a:gridCol>
                <a:gridCol w="1400252">
                  <a:extLst>
                    <a:ext uri="{9D8B030D-6E8A-4147-A177-3AD203B41FA5}">
                      <a16:colId xmlns:a16="http://schemas.microsoft.com/office/drawing/2014/main" val="3168570434"/>
                    </a:ext>
                  </a:extLst>
                </a:gridCol>
                <a:gridCol w="1400252">
                  <a:extLst>
                    <a:ext uri="{9D8B030D-6E8A-4147-A177-3AD203B41FA5}">
                      <a16:colId xmlns:a16="http://schemas.microsoft.com/office/drawing/2014/main" val="1382421636"/>
                    </a:ext>
                  </a:extLst>
                </a:gridCol>
              </a:tblGrid>
              <a:tr h="3954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>
                          <a:solidFill>
                            <a:schemeClr val="bg1"/>
                          </a:solidFill>
                        </a:rPr>
                        <a:t>Config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200" b="1" dirty="0">
                          <a:solidFill>
                            <a:schemeClr val="bg1"/>
                          </a:solidFill>
                        </a:rPr>
                        <a:t>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sz="1200" b="1" dirty="0">
                          <a:solidFill>
                            <a:schemeClr val="bg1"/>
                          </a:solidFill>
                        </a:rPr>
                        <a:t>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>
                          <a:solidFill>
                            <a:schemeClr val="bg1"/>
                          </a:solidFill>
                        </a:rPr>
                        <a:t>clip_range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>
                          <a:solidFill>
                            <a:schemeClr val="bg1"/>
                          </a:solidFill>
                        </a:rPr>
                        <a:t>ent_coef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792479"/>
                  </a:ext>
                </a:extLst>
              </a:tr>
              <a:tr h="3954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 err="1">
                          <a:solidFill>
                            <a:schemeClr val="bg1"/>
                          </a:solidFill>
                        </a:rPr>
                        <a:t>A_base</a:t>
                      </a:r>
                      <a:endParaRPr lang="en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기본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30652"/>
                  </a:ext>
                </a:extLst>
              </a:tr>
              <a:tr h="3954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 err="1">
                          <a:solidFill>
                            <a:schemeClr val="bg1"/>
                          </a:solidFill>
                        </a:rPr>
                        <a:t>B_entropy</a:t>
                      </a:r>
                      <a:endParaRPr lang="en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탐색 강화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25153"/>
                  </a:ext>
                </a:extLst>
              </a:tr>
              <a:tr h="4004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200" b="1" dirty="0" err="1">
                          <a:solidFill>
                            <a:schemeClr val="bg1"/>
                          </a:solidFill>
                        </a:rPr>
                        <a:t>C_clip_small</a:t>
                      </a:r>
                      <a:endParaRPr lang="en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업데이트 보수적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122051"/>
                  </a:ext>
                </a:extLst>
              </a:tr>
            </a:tbl>
          </a:graphicData>
        </a:graphic>
      </p:graphicFrame>
      <p:sp>
        <p:nvSpPr>
          <p:cNvPr id="43" name="Text 19">
            <a:extLst>
              <a:ext uri="{FF2B5EF4-FFF2-40B4-BE49-F238E27FC236}">
                <a16:creationId xmlns:a16="http://schemas.microsoft.com/office/drawing/2014/main" id="{F1B00C1B-43F3-0F06-7304-B5439C6DB394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FE617C01-A920-892C-BAD2-235FD8B24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435" y="4408696"/>
            <a:ext cx="4248150" cy="1485900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8FF5D6EC-BBC2-4633-600B-13934D2A3228}"/>
              </a:ext>
            </a:extLst>
          </p:cNvPr>
          <p:cNvSpPr/>
          <p:nvPr/>
        </p:nvSpPr>
        <p:spPr>
          <a:xfrm>
            <a:off x="5745835" y="4566624"/>
            <a:ext cx="3943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FEF08A"/>
                </a:solidFill>
              </a:rPr>
              <a:t>평가 지표</a:t>
            </a:r>
            <a:endParaRPr lang="en-US" sz="15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E6020D9-B18E-B2CB-C4A2-22177833A238}"/>
              </a:ext>
            </a:extLst>
          </p:cNvPr>
          <p:cNvSpPr/>
          <p:nvPr/>
        </p:nvSpPr>
        <p:spPr>
          <a:xfrm>
            <a:off x="5745835" y="4909524"/>
            <a:ext cx="3943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평가 결과 값 </a:t>
            </a:r>
            <a:r>
              <a:rPr 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endParaRPr lang="en-US" sz="1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16D16E0-40AE-9A2D-C329-6FC4B329D473}"/>
              </a:ext>
            </a:extLst>
          </p:cNvPr>
          <p:cNvSpPr/>
          <p:nvPr/>
        </p:nvSpPr>
        <p:spPr>
          <a:xfrm>
            <a:off x="5841085" y="5214324"/>
            <a:ext cx="21404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Episode return 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학습곡선</a:t>
            </a:r>
            <a:endParaRPr lang="en-US" sz="12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E93A106-1AF0-C433-AA1B-0B950C4C32E9}"/>
              </a:ext>
            </a:extLst>
          </p:cNvPr>
          <p:cNvSpPr/>
          <p:nvPr/>
        </p:nvSpPr>
        <p:spPr>
          <a:xfrm>
            <a:off x="5841085" y="5519124"/>
            <a:ext cx="21404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ea typeface="ui-sans-serif" pitchFamily="34" charset="-122"/>
              </a:rPr>
              <a:t>Seed 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</a:rPr>
              <a:t>간 평균값</a:t>
            </a:r>
            <a:endParaRPr lang="en-US" sz="12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B996FE1D-84B9-7D61-9496-CCD263F882ED}"/>
              </a:ext>
            </a:extLst>
          </p:cNvPr>
          <p:cNvSpPr/>
          <p:nvPr/>
        </p:nvSpPr>
        <p:spPr>
          <a:xfrm>
            <a:off x="8104314" y="5202126"/>
            <a:ext cx="21404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ea typeface="ui-sans-serif" pitchFamily="34" charset="-122"/>
              </a:rPr>
              <a:t>Seed </a:t>
            </a:r>
            <a:r>
              <a:rPr lang="ko-KR" altLang="en-US" sz="1200" dirty="0">
                <a:solidFill>
                  <a:srgbClr val="FFFFFF"/>
                </a:solidFill>
                <a:ea typeface="ui-sans-serif" pitchFamily="34" charset="-122"/>
              </a:rPr>
              <a:t>간 표준편차</a:t>
            </a:r>
            <a:endParaRPr lang="en-US" sz="12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68DB41A7-EAB7-BEC5-2B77-299DBA1249E7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6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6629400" cy="49156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1524000"/>
            <a:ext cx="4572000" cy="368326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0" y="17526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36" y="5466087"/>
            <a:ext cx="5562599" cy="876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673" y="5608598"/>
            <a:ext cx="176992" cy="1714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Results 1 – Seed 5 / Timestep 200K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81000" y="1085850"/>
            <a:ext cx="101506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>
                <a:solidFill>
                  <a:srgbClr val="FFFFFF"/>
                </a:solidFill>
              </a:rPr>
              <a:t>환경 별 동일 조건을 통한 </a:t>
            </a:r>
            <a:r>
              <a:rPr lang="en-US" altLang="ko-KR" sz="1350" dirty="0">
                <a:solidFill>
                  <a:srgbClr val="FFFFFF"/>
                </a:solidFill>
              </a:rPr>
              <a:t>1</a:t>
            </a:r>
            <a:r>
              <a:rPr lang="ko-KR" altLang="en-US" sz="1350" dirty="0">
                <a:solidFill>
                  <a:srgbClr val="FFFFFF"/>
                </a:solidFill>
              </a:rPr>
              <a:t>차 테스트 결과 확인</a:t>
            </a:r>
            <a:endParaRPr lang="en-US" sz="1350" dirty="0"/>
          </a:p>
        </p:txBody>
      </p:sp>
      <p:sp>
        <p:nvSpPr>
          <p:cNvPr id="17" name="Text 2"/>
          <p:cNvSpPr/>
          <p:nvPr/>
        </p:nvSpPr>
        <p:spPr>
          <a:xfrm>
            <a:off x="800100" y="1676400"/>
            <a:ext cx="6324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모델</a:t>
            </a:r>
            <a:r>
              <a:rPr 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학습 결과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7724775" y="1714500"/>
            <a:ext cx="419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학습 에피소드 결과</a:t>
            </a:r>
            <a:endParaRPr lang="en-US" sz="1500" dirty="0"/>
          </a:p>
        </p:txBody>
      </p:sp>
      <p:sp>
        <p:nvSpPr>
          <p:cNvPr id="21" name="Text 6"/>
          <p:cNvSpPr/>
          <p:nvPr/>
        </p:nvSpPr>
        <p:spPr>
          <a:xfrm>
            <a:off x="7625417" y="4272055"/>
            <a:ext cx="41141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는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timestep 200K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에서 학습 실패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7625416" y="4571949"/>
            <a:ext cx="3501387" cy="2351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Seed, config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무관하게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200step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 내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Goal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도달 실패</a:t>
            </a: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</a:rPr>
              <a:t>: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043223" y="5560973"/>
            <a:ext cx="51580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대안 방안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833673" y="5884823"/>
            <a:ext cx="515804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의 학습을 위해 </a:t>
            </a:r>
            <a:r>
              <a:rPr lang="en-US" altLang="ko-KR" sz="1050" dirty="0">
                <a:solidFill>
                  <a:srgbClr val="FFFFFF"/>
                </a:solidFill>
                <a:ea typeface="ui-sans-serif" pitchFamily="34" charset="-122"/>
              </a:rPr>
              <a:t>timestep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 증가 필요</a:t>
            </a:r>
            <a:r>
              <a:rPr lang="en-US" altLang="ko-KR" sz="1050" dirty="0">
                <a:solidFill>
                  <a:srgbClr val="FFFFFF"/>
                </a:solidFill>
                <a:ea typeface="ui-sans-serif" pitchFamily="34" charset="-122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FFFFFF"/>
                </a:solidFill>
              </a:rPr>
              <a:t>  </a:t>
            </a:r>
            <a:r>
              <a:rPr lang="en-US" altLang="ko-KR" sz="1050" dirty="0">
                <a:solidFill>
                  <a:srgbClr val="FFFFFF"/>
                </a:solidFill>
              </a:rPr>
              <a:t>:</a:t>
            </a:r>
            <a:r>
              <a:rPr lang="ko-KR" altLang="en-US" sz="1050" dirty="0">
                <a:solidFill>
                  <a:srgbClr val="FFFFFF"/>
                </a:solidFill>
              </a:rPr>
              <a:t> 기존 </a:t>
            </a:r>
            <a:r>
              <a:rPr lang="en-US" altLang="ko-KR" sz="1050" dirty="0">
                <a:solidFill>
                  <a:srgbClr val="FFFFFF"/>
                </a:solidFill>
              </a:rPr>
              <a:t>200K</a:t>
            </a:r>
            <a:r>
              <a:rPr lang="ko-KR" altLang="en-US" sz="1050" dirty="0">
                <a:solidFill>
                  <a:srgbClr val="FFFFFF"/>
                </a:solidFill>
              </a:rPr>
              <a:t>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500K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(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단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,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학습 시간 고려하여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seed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는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5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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3</a:t>
            </a:r>
            <a:r>
              <a:rPr lang="ko-KR" altLang="en-US" sz="1050" dirty="0">
                <a:solidFill>
                  <a:srgbClr val="FFFFFF"/>
                </a:solidFill>
                <a:sym typeface="Wingdings" pitchFamily="2" charset="2"/>
              </a:rPr>
              <a:t> 변경</a:t>
            </a:r>
            <a:r>
              <a:rPr lang="en-US" altLang="ko-KR" sz="1050" dirty="0">
                <a:solidFill>
                  <a:srgbClr val="FFFFFF"/>
                </a:solidFill>
                <a:sym typeface="Wingdings" pitchFamily="2" charset="2"/>
              </a:rPr>
              <a:t>)</a:t>
            </a:r>
            <a:endParaRPr lang="en-US" sz="1050" dirty="0"/>
          </a:p>
        </p:txBody>
      </p:sp>
      <p:sp>
        <p:nvSpPr>
          <p:cNvPr id="6" name="Text 19">
            <a:extLst>
              <a:ext uri="{FF2B5EF4-FFF2-40B4-BE49-F238E27FC236}">
                <a16:creationId xmlns:a16="http://schemas.microsoft.com/office/drawing/2014/main" id="{54C478BA-9E1C-9C7F-FF41-9A9114E9D98D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17491-2E09-5B42-D6CA-7A0DB7BFD8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1400" y="2106772"/>
            <a:ext cx="4288513" cy="1954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FB61FC-F73B-1EB1-C2BF-5C0C33C886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656" y="2179320"/>
            <a:ext cx="2885114" cy="2163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53BD00-7B93-9A1B-F59C-1B81454AB9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3098" y="2169414"/>
            <a:ext cx="2898323" cy="2173742"/>
          </a:xfrm>
          <a:prstGeom prst="rect">
            <a:avLst/>
          </a:prstGeom>
        </p:spPr>
      </p:pic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AF15A301-FDD9-D322-5CCC-96F61A778C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273" y="5137489"/>
            <a:ext cx="152400" cy="152400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051BBEAC-2751-21C7-3EBA-170C13FD637A}"/>
              </a:ext>
            </a:extLst>
          </p:cNvPr>
          <p:cNvSpPr/>
          <p:nvPr/>
        </p:nvSpPr>
        <p:spPr>
          <a:xfrm>
            <a:off x="909873" y="5105643"/>
            <a:ext cx="5562599" cy="2666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우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3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가지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모두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200K step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까지 목표 </a:t>
            </a:r>
            <a:r>
              <a:rPr lang="ko-KR" altLang="en-US" sz="1200" b="1" dirty="0" err="1">
                <a:solidFill>
                  <a:srgbClr val="FFFFFF"/>
                </a:solidFill>
                <a:ea typeface="ui-sans-serif" pitchFamily="34" charset="-122"/>
              </a:rPr>
              <a:t>미달성</a:t>
            </a:r>
            <a:endParaRPr lang="en-US" sz="1200" dirty="0"/>
          </a:p>
        </p:txBody>
      </p:sp>
      <p:pic>
        <p:nvPicPr>
          <p:cNvPr id="35" name="Image 9" descr="preencoded.png">
            <a:extLst>
              <a:ext uri="{FF2B5EF4-FFF2-40B4-BE49-F238E27FC236}">
                <a16:creationId xmlns:a16="http://schemas.microsoft.com/office/drawing/2014/main" id="{B480EB97-1ABF-D2A7-A855-3D82D240EC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273" y="4654717"/>
            <a:ext cx="152400" cy="152400"/>
          </a:xfrm>
          <a:prstGeom prst="rect">
            <a:avLst/>
          </a:prstGeom>
        </p:spPr>
      </p:pic>
      <p:sp>
        <p:nvSpPr>
          <p:cNvPr id="36" name="Text 6">
            <a:extLst>
              <a:ext uri="{FF2B5EF4-FFF2-40B4-BE49-F238E27FC236}">
                <a16:creationId xmlns:a16="http://schemas.microsoft.com/office/drawing/2014/main" id="{EF8A6F92-B4DC-DBFD-DA0B-1F1356EDCD9B}"/>
              </a:ext>
            </a:extLst>
          </p:cNvPr>
          <p:cNvSpPr/>
          <p:nvPr/>
        </p:nvSpPr>
        <p:spPr>
          <a:xfrm>
            <a:off x="909873" y="4616617"/>
            <a:ext cx="5562599" cy="2666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CartPole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좌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3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가지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에서 정상적으로 학습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Clip small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에서 보다 느리고 완만하게 수렴함</a:t>
            </a:r>
            <a:endParaRPr lang="en-US" sz="1200" dirty="0"/>
          </a:p>
        </p:txBody>
      </p:sp>
      <p:pic>
        <p:nvPicPr>
          <p:cNvPr id="37" name="Image 6" descr="preencoded.png">
            <a:extLst>
              <a:ext uri="{FF2B5EF4-FFF2-40B4-BE49-F238E27FC236}">
                <a16:creationId xmlns:a16="http://schemas.microsoft.com/office/drawing/2014/main" id="{26913AA8-93FD-CB3B-C771-9ECB5F8C56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1400" y="4317579"/>
            <a:ext cx="152400" cy="15240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AC158027-1171-6AD3-E068-15129A4F1B04}"/>
              </a:ext>
            </a:extLst>
          </p:cNvPr>
          <p:cNvSpPr/>
          <p:nvPr/>
        </p:nvSpPr>
        <p:spPr>
          <a:xfrm>
            <a:off x="7648575" y="4822883"/>
            <a:ext cx="3801311" cy="2351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 </a:t>
            </a:r>
            <a:r>
              <a:rPr lang="en-US" sz="1200" dirty="0" err="1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MountainCar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은 </a:t>
            </a:r>
            <a:r>
              <a:rPr lang="en-US" altLang="ko-KR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200step </a:t>
            </a:r>
            <a:r>
              <a:rPr lang="ko-KR" altLang="en-US" sz="1200" dirty="0">
                <a:solidFill>
                  <a:srgbClr val="D1D5DB"/>
                </a:solidFill>
                <a:ea typeface="ui-sans-serif" pitchFamily="34" charset="-122"/>
                <a:cs typeface="ui-sans-serif" pitchFamily="34" charset="-120"/>
                <a:sym typeface="Wingdings" pitchFamily="2" charset="2"/>
              </a:rPr>
              <a:t>내 도달 못할 시 자동 종료</a:t>
            </a:r>
            <a:endParaRPr lang="en-US" sz="1200" dirty="0"/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5D4F4693-45EE-7E54-8387-F747C9B8DCA7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7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09780-10D3-0C0B-BD4C-E8F0053B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5672116-C75A-C2EF-AAA1-9053E98F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34624A8-7374-E2B8-5F77-17A74247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7F4600F-D7DC-AC54-18C5-2068976D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6629400" cy="4915628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8C0C720B-849C-C202-5637-4E9B59B22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DE8B3B02-2586-D8A0-E76F-0E6C29F2F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1524000"/>
            <a:ext cx="4572000" cy="3440234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E6871832-DA32-E5AA-CF4A-0D8A57F84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500" y="17526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00BADBFF-F41D-EC8F-994B-20EFB40D8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236" y="5430778"/>
            <a:ext cx="5562599" cy="8763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4E917AFA-B564-2D14-4184-EA3FD23D2E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673" y="5573289"/>
            <a:ext cx="176992" cy="17145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E29A8840-F54F-6768-8371-EBA96BA53ED5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Results 2 – Seed 3 / Timestep 150K,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500K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1955C6D7-E8B3-0415-607E-3F0B4075A0B0}"/>
              </a:ext>
            </a:extLst>
          </p:cNvPr>
          <p:cNvSpPr/>
          <p:nvPr/>
        </p:nvSpPr>
        <p:spPr>
          <a:xfrm>
            <a:off x="381000" y="1085850"/>
            <a:ext cx="101506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dirty="0">
                <a:solidFill>
                  <a:srgbClr val="FFFFFF"/>
                </a:solidFill>
              </a:rPr>
              <a:t>Seed </a:t>
            </a:r>
            <a:r>
              <a:rPr lang="ko-KR" altLang="en-US" sz="1350" dirty="0">
                <a:solidFill>
                  <a:srgbClr val="FFFFFF"/>
                </a:solidFill>
              </a:rPr>
              <a:t>및 </a:t>
            </a:r>
            <a:r>
              <a:rPr lang="en-US" altLang="ko-KR" sz="1350" dirty="0">
                <a:solidFill>
                  <a:srgbClr val="FFFFFF"/>
                </a:solidFill>
              </a:rPr>
              <a:t>Timestep </a:t>
            </a:r>
            <a:r>
              <a:rPr lang="ko-KR" altLang="en-US" sz="1350" dirty="0" err="1">
                <a:solidFill>
                  <a:srgbClr val="FFFFFF"/>
                </a:solidFill>
              </a:rPr>
              <a:t>하이퍼파라미터를</a:t>
            </a:r>
            <a:r>
              <a:rPr lang="ko-KR" altLang="en-US" sz="1350" dirty="0">
                <a:solidFill>
                  <a:srgbClr val="FFFFFF"/>
                </a:solidFill>
              </a:rPr>
              <a:t> 조절하여 재 실험 진행</a:t>
            </a:r>
            <a:endParaRPr lang="en-US" sz="13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2D19B40-7760-1897-007A-81DFA6EC3D46}"/>
              </a:ext>
            </a:extLst>
          </p:cNvPr>
          <p:cNvSpPr/>
          <p:nvPr/>
        </p:nvSpPr>
        <p:spPr>
          <a:xfrm>
            <a:off x="800100" y="1676400"/>
            <a:ext cx="6324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모델</a:t>
            </a:r>
            <a:r>
              <a:rPr 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학습 결과</a:t>
            </a:r>
            <a:endParaRPr lang="en-US" sz="15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653F4FAC-C8EC-7F82-A5D4-CFDC6E357738}"/>
              </a:ext>
            </a:extLst>
          </p:cNvPr>
          <p:cNvSpPr/>
          <p:nvPr/>
        </p:nvSpPr>
        <p:spPr>
          <a:xfrm>
            <a:off x="7724775" y="1714500"/>
            <a:ext cx="4191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>
                <a:solidFill>
                  <a:srgbClr val="FFFFFF"/>
                </a:solidFill>
              </a:rPr>
              <a:t>학습 에피소드 결과</a:t>
            </a:r>
            <a:endParaRPr lang="en-US" sz="15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4C43C433-C4A9-87E3-9871-31A81952C72E}"/>
              </a:ext>
            </a:extLst>
          </p:cNvPr>
          <p:cNvSpPr/>
          <p:nvPr/>
        </p:nvSpPr>
        <p:spPr>
          <a:xfrm>
            <a:off x="7625417" y="4300930"/>
            <a:ext cx="41141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Entropy 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보너스 늘려 탐색성능 높일 시 </a:t>
            </a:r>
            <a:endParaRPr lang="en-US" sz="120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B0888B33-3B5C-882E-3738-758D3B10F6B4}"/>
              </a:ext>
            </a:extLst>
          </p:cNvPr>
          <p:cNvSpPr/>
          <p:nvPr/>
        </p:nvSpPr>
        <p:spPr>
          <a:xfrm>
            <a:off x="7625417" y="4571949"/>
            <a:ext cx="3183434" cy="2351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chemeClr val="bg1"/>
                </a:solidFill>
                <a:ea typeface="ui-sans-serif" pitchFamily="34" charset="-122"/>
                <a:cs typeface="ui-sans-serif" pitchFamily="34" charset="-120"/>
              </a:rPr>
              <a:t>유의미한 학습 결과 확인 가능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Text 13">
            <a:extLst>
              <a:ext uri="{FF2B5EF4-FFF2-40B4-BE49-F238E27FC236}">
                <a16:creationId xmlns:a16="http://schemas.microsoft.com/office/drawing/2014/main" id="{FAD5A83A-FE02-5C9E-EB13-33E85CC2E58D}"/>
              </a:ext>
            </a:extLst>
          </p:cNvPr>
          <p:cNvSpPr/>
          <p:nvPr/>
        </p:nvSpPr>
        <p:spPr>
          <a:xfrm>
            <a:off x="1043223" y="5525664"/>
            <a:ext cx="51580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핵심 결론</a:t>
            </a:r>
            <a:endParaRPr lang="en-US" sz="1350" dirty="0"/>
          </a:p>
        </p:txBody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51E16276-F948-1A61-3E01-6F8750772802}"/>
              </a:ext>
            </a:extLst>
          </p:cNvPr>
          <p:cNvSpPr/>
          <p:nvPr/>
        </p:nvSpPr>
        <p:spPr>
          <a:xfrm>
            <a:off x="833673" y="5972358"/>
            <a:ext cx="5158046" cy="170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050" dirty="0">
                <a:solidFill>
                  <a:srgbClr val="FFFFFF"/>
                </a:solidFill>
                <a:ea typeface="ui-sans-serif" pitchFamily="34" charset="-122"/>
              </a:rPr>
              <a:t>sparse reward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로 탐색 의존도가 매우 큼</a:t>
            </a:r>
            <a:endParaRPr lang="en-US" sz="1050" dirty="0"/>
          </a:p>
        </p:txBody>
      </p:sp>
      <p:sp>
        <p:nvSpPr>
          <p:cNvPr id="6" name="Text 19">
            <a:extLst>
              <a:ext uri="{FF2B5EF4-FFF2-40B4-BE49-F238E27FC236}">
                <a16:creationId xmlns:a16="http://schemas.microsoft.com/office/drawing/2014/main" id="{3CE0653E-9F76-CC0A-5C84-461FFCA75962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719C96E3-34AC-A796-6FA7-47A4845D6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273" y="4964234"/>
            <a:ext cx="152400" cy="152400"/>
          </a:xfrm>
          <a:prstGeom prst="rect">
            <a:avLst/>
          </a:prstGeom>
        </p:spPr>
      </p:pic>
      <p:sp>
        <p:nvSpPr>
          <p:cNvPr id="34" name="Text 6">
            <a:extLst>
              <a:ext uri="{FF2B5EF4-FFF2-40B4-BE49-F238E27FC236}">
                <a16:creationId xmlns:a16="http://schemas.microsoft.com/office/drawing/2014/main" id="{7402FD86-AA49-31CF-7BC4-C2E2A4F45060}"/>
              </a:ext>
            </a:extLst>
          </p:cNvPr>
          <p:cNvSpPr/>
          <p:nvPr/>
        </p:nvSpPr>
        <p:spPr>
          <a:xfrm>
            <a:off x="885719" y="4914365"/>
            <a:ext cx="5346548" cy="4577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MountainCar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우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500K step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까지 학습하였으며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Entropy</a:t>
            </a:r>
            <a:r>
              <a:rPr lang="ko-KR" altLang="en-US" sz="1200" b="1" dirty="0" err="1">
                <a:solidFill>
                  <a:srgbClr val="FFFFFF"/>
                </a:solidFill>
                <a:ea typeface="ui-sans-serif" pitchFamily="34" charset="-122"/>
              </a:rPr>
              <a:t>를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제외한 나머지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값은 학습이 늦거나 불안정</a:t>
            </a:r>
            <a:endParaRPr lang="en-US" sz="1200" dirty="0"/>
          </a:p>
        </p:txBody>
      </p:sp>
      <p:pic>
        <p:nvPicPr>
          <p:cNvPr id="35" name="Image 9" descr="preencoded.png">
            <a:extLst>
              <a:ext uri="{FF2B5EF4-FFF2-40B4-BE49-F238E27FC236}">
                <a16:creationId xmlns:a16="http://schemas.microsoft.com/office/drawing/2014/main" id="{83CC79BE-7C97-DBF6-C7E4-73ABF80E9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273" y="4654717"/>
            <a:ext cx="152400" cy="152400"/>
          </a:xfrm>
          <a:prstGeom prst="rect">
            <a:avLst/>
          </a:prstGeom>
        </p:spPr>
      </p:pic>
      <p:sp>
        <p:nvSpPr>
          <p:cNvPr id="36" name="Text 6">
            <a:extLst>
              <a:ext uri="{FF2B5EF4-FFF2-40B4-BE49-F238E27FC236}">
                <a16:creationId xmlns:a16="http://schemas.microsoft.com/office/drawing/2014/main" id="{EF050F3F-C021-8E97-4B98-B2F5C7FED6E7}"/>
              </a:ext>
            </a:extLst>
          </p:cNvPr>
          <p:cNvSpPr/>
          <p:nvPr/>
        </p:nvSpPr>
        <p:spPr>
          <a:xfrm>
            <a:off x="909872" y="4616617"/>
            <a:ext cx="5713395" cy="2666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FFFFFF"/>
                </a:solidFill>
                <a:ea typeface="ui-sans-serif" pitchFamily="34" charset="-122"/>
              </a:rPr>
              <a:t>CartPole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좌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1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차 학습 때 정상적으로 학습 되어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Timestep 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단축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200K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  <a:sym typeface="Wingdings" pitchFamily="2" charset="2"/>
              </a:rPr>
              <a:t> 150K</a:t>
            </a:r>
            <a:endParaRPr 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6024CA-94FF-CB5D-672E-0396CECAFB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237" y="2126576"/>
            <a:ext cx="3030766" cy="2273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1C982D-2CD7-1AA9-0B92-9CFA53F241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5391" y="2126577"/>
            <a:ext cx="3030766" cy="22730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7D339E-7CEE-0B9B-FAC8-55EF9EE7C2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0642" y="2025635"/>
            <a:ext cx="4159192" cy="2240084"/>
          </a:xfrm>
          <a:prstGeom prst="rect">
            <a:avLst/>
          </a:prstGeom>
        </p:spPr>
      </p:pic>
      <p:pic>
        <p:nvPicPr>
          <p:cNvPr id="24" name="Image 9" descr="preencoded.png">
            <a:extLst>
              <a:ext uri="{FF2B5EF4-FFF2-40B4-BE49-F238E27FC236}">
                <a16:creationId xmlns:a16="http://schemas.microsoft.com/office/drawing/2014/main" id="{527C5645-A5EF-6CCF-2271-B0E7B58E2B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5867" y="4346453"/>
            <a:ext cx="152400" cy="152400"/>
          </a:xfrm>
          <a:prstGeom prst="rect">
            <a:avLst/>
          </a:prstGeom>
        </p:spPr>
      </p:pic>
      <p:sp>
        <p:nvSpPr>
          <p:cNvPr id="7" name="Text 14">
            <a:extLst>
              <a:ext uri="{FF2B5EF4-FFF2-40B4-BE49-F238E27FC236}">
                <a16:creationId xmlns:a16="http://schemas.microsoft.com/office/drawing/2014/main" id="{697E19E0-ACFC-5FD8-E651-7F0375C1A587}"/>
              </a:ext>
            </a:extLst>
          </p:cNvPr>
          <p:cNvSpPr/>
          <p:nvPr/>
        </p:nvSpPr>
        <p:spPr>
          <a:xfrm>
            <a:off x="833673" y="5783275"/>
            <a:ext cx="5158046" cy="170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 err="1">
                <a:solidFill>
                  <a:srgbClr val="FFFFFF"/>
                </a:solidFill>
                <a:ea typeface="ui-sans-serif" pitchFamily="34" charset="-122"/>
              </a:rPr>
              <a:t>CartPole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은 </a:t>
            </a:r>
            <a:r>
              <a:rPr lang="en-US" altLang="ko-KR" sz="1050" dirty="0">
                <a:solidFill>
                  <a:srgbClr val="FFFFFF"/>
                </a:solidFill>
                <a:ea typeface="ui-sans-serif" pitchFamily="34" charset="-122"/>
              </a:rPr>
              <a:t>dense reward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로 </a:t>
            </a:r>
            <a:r>
              <a:rPr lang="en-US" altLang="ko-KR" sz="1050" dirty="0">
                <a:solidFill>
                  <a:srgbClr val="FFFFFF"/>
                </a:solidFill>
                <a:ea typeface="ui-sans-serif" pitchFamily="34" charset="-122"/>
              </a:rPr>
              <a:t>PPO</a:t>
            </a:r>
            <a:r>
              <a:rPr lang="ko-KR" altLang="en-US" sz="1050" dirty="0">
                <a:solidFill>
                  <a:srgbClr val="FFFFFF"/>
                </a:solidFill>
                <a:ea typeface="ui-sans-serif" pitchFamily="34" charset="-122"/>
              </a:rPr>
              <a:t>가 매우 잘 작동 됨</a:t>
            </a:r>
            <a:endParaRPr lang="en-US" sz="105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76F64DE5-7097-38BA-CD4B-F4A2A152200C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8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4525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5DC9-7E90-46E7-40F6-9B3ECE5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4B3C46-78EE-0D54-84A7-391D110E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A0A7BE5-F06F-C87A-6D73-73F5AFFE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F523D0A-C401-E01A-AC36-41D935740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11430000" cy="4915628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A40788FB-FEFE-BB78-7F52-76C32A11A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190500" cy="1905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188D14BD-43CD-13CC-E39D-F3E1277D3EFE}"/>
              </a:ext>
            </a:extLst>
          </p:cNvPr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Results 2 – </a:t>
            </a:r>
            <a:r>
              <a:rPr lang="en-US" sz="2700" b="1" dirty="0" err="1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Config</a:t>
            </a:r>
            <a:r>
              <a:rPr lang="ko-KR" altLang="en-US" sz="2700" b="1" dirty="0">
                <a:solidFill>
                  <a:srgbClr val="FDE047"/>
                </a:solidFill>
                <a:ea typeface="ui-sans-serif" pitchFamily="34" charset="-122"/>
                <a:cs typeface="ui-sans-serif" pitchFamily="34" charset="-120"/>
              </a:rPr>
              <a:t>별 세부분석</a:t>
            </a:r>
            <a:endParaRPr lang="en-US" sz="27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2BF669D4-CA04-93BD-A8FF-ADF14435F02F}"/>
              </a:ext>
            </a:extLst>
          </p:cNvPr>
          <p:cNvSpPr/>
          <p:nvPr/>
        </p:nvSpPr>
        <p:spPr>
          <a:xfrm>
            <a:off x="381000" y="1085850"/>
            <a:ext cx="101506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 err="1">
                <a:solidFill>
                  <a:srgbClr val="FFFFFF"/>
                </a:solidFill>
              </a:rPr>
              <a:t>MountainCar</a:t>
            </a:r>
            <a:r>
              <a:rPr lang="en-US" sz="1350" dirty="0">
                <a:solidFill>
                  <a:srgbClr val="FFFFFF"/>
                </a:solidFill>
              </a:rPr>
              <a:t> </a:t>
            </a:r>
            <a:r>
              <a:rPr lang="ko-KR" altLang="en-US" sz="1350" dirty="0" err="1">
                <a:solidFill>
                  <a:srgbClr val="FFFFFF"/>
                </a:solidFill>
              </a:rPr>
              <a:t>환결에서</a:t>
            </a:r>
            <a:r>
              <a:rPr lang="ko-KR" altLang="en-US" sz="1350" dirty="0">
                <a:solidFill>
                  <a:srgbClr val="FFFFFF"/>
                </a:solidFill>
              </a:rPr>
              <a:t> </a:t>
            </a:r>
            <a:r>
              <a:rPr lang="en-US" sz="1350" dirty="0">
                <a:solidFill>
                  <a:srgbClr val="FFFFFF"/>
                </a:solidFill>
              </a:rPr>
              <a:t>Config</a:t>
            </a:r>
            <a:r>
              <a:rPr lang="ko-KR" altLang="en-US" sz="1350" dirty="0">
                <a:solidFill>
                  <a:srgbClr val="FFFFFF"/>
                </a:solidFill>
              </a:rPr>
              <a:t>별 성능 비교</a:t>
            </a:r>
            <a:endParaRPr lang="en-US" sz="13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76F0D0D-75E1-F394-67F5-6C5870180FB9}"/>
              </a:ext>
            </a:extLst>
          </p:cNvPr>
          <p:cNvSpPr/>
          <p:nvPr/>
        </p:nvSpPr>
        <p:spPr>
          <a:xfrm>
            <a:off x="800100" y="1676400"/>
            <a:ext cx="6324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모델</a:t>
            </a:r>
            <a:r>
              <a:rPr 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500" b="1" dirty="0">
                <a:solidFill>
                  <a:srgbClr val="FFFFFF"/>
                </a:solidFill>
                <a:ea typeface="ui-sans-serif" pitchFamily="34" charset="-122"/>
                <a:cs typeface="ui-sans-serif" pitchFamily="34" charset="-120"/>
              </a:rPr>
              <a:t>학습 결과</a:t>
            </a:r>
            <a:endParaRPr lang="en-US" sz="1500" dirty="0"/>
          </a:p>
        </p:txBody>
      </p:sp>
      <p:sp>
        <p:nvSpPr>
          <p:cNvPr id="6" name="Text 19">
            <a:extLst>
              <a:ext uri="{FF2B5EF4-FFF2-40B4-BE49-F238E27FC236}">
                <a16:creationId xmlns:a16="http://schemas.microsoft.com/office/drawing/2014/main" id="{B68FD08B-98FE-6CE7-E87C-178302FC45C2}"/>
              </a:ext>
            </a:extLst>
          </p:cNvPr>
          <p:cNvSpPr/>
          <p:nvPr/>
        </p:nvSpPr>
        <p:spPr>
          <a:xfrm>
            <a:off x="381000" y="6439628"/>
            <a:ext cx="38833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PPO 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알고리즘을 통한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Cartpole &amp; </a:t>
            </a:r>
            <a:r>
              <a:rPr lang="en-US" altLang="ko-KR" sz="1050" dirty="0" err="1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MountainCar</a:t>
            </a:r>
            <a:r>
              <a:rPr lang="ko-KR" alt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실험 비교</a:t>
            </a:r>
            <a:endParaRPr lang="en-US" sz="105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24DA812F-93F6-C2F7-D6A7-7A2B057BF2A2}"/>
              </a:ext>
            </a:extLst>
          </p:cNvPr>
          <p:cNvSpPr/>
          <p:nvPr/>
        </p:nvSpPr>
        <p:spPr>
          <a:xfrm>
            <a:off x="906243" y="4752880"/>
            <a:ext cx="77907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ea typeface="ui-sans-serif" pitchFamily="34" charset="-122"/>
              </a:rPr>
              <a:t>Base 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: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표준편차가 크며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(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안정성이 낮음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)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수렴속도 및 성능이 낮음</a:t>
            </a:r>
            <a:endParaRPr 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3650E-A14B-982F-38ED-FCB3A3FD2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36" y="2198379"/>
            <a:ext cx="3014828" cy="2261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5F24B9-CA4F-FB4C-6F55-F6C05C208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665" y="2194839"/>
            <a:ext cx="3010108" cy="22575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332256-98AD-26A3-FA96-E1148BADB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5240" y="2198378"/>
            <a:ext cx="3047104" cy="2285328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F96E1A30-D145-B764-D2E8-38DD0FBA6DDD}"/>
              </a:ext>
            </a:extLst>
          </p:cNvPr>
          <p:cNvSpPr/>
          <p:nvPr/>
        </p:nvSpPr>
        <p:spPr>
          <a:xfrm>
            <a:off x="906240" y="5739118"/>
            <a:ext cx="77907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결론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 동일 환경에도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config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에 따라 수렴 속도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안정성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성능 모두 달라짐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22DBEB83-C108-54AD-409F-1D5E86AC02FA}"/>
              </a:ext>
            </a:extLst>
          </p:cNvPr>
          <p:cNvSpPr/>
          <p:nvPr/>
        </p:nvSpPr>
        <p:spPr>
          <a:xfrm>
            <a:off x="906240" y="5019580"/>
            <a:ext cx="77907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ea typeface="ui-sans-serif" pitchFamily="34" charset="-122"/>
              </a:rPr>
              <a:t>Entropy 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: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탐색 값 향상을 통해 수렴속도도 빠르고 안정성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성능이 높음</a:t>
            </a:r>
            <a:endParaRPr lang="en-US" sz="1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361E75D-53CE-FFFE-13E5-9F3D00EEBE1C}"/>
              </a:ext>
            </a:extLst>
          </p:cNvPr>
          <p:cNvSpPr/>
          <p:nvPr/>
        </p:nvSpPr>
        <p:spPr>
          <a:xfrm>
            <a:off x="906240" y="5327080"/>
            <a:ext cx="77907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ea typeface="ui-sans-serif" pitchFamily="34" charset="-122"/>
              </a:rPr>
              <a:t>Clip small config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: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Clip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을 낮춰 수렴 속도가 늦어 졌으나</a:t>
            </a:r>
            <a:r>
              <a:rPr lang="en-US" altLang="ko-KR" sz="1200" b="1" dirty="0">
                <a:solidFill>
                  <a:srgbClr val="FFFFFF"/>
                </a:solidFill>
                <a:ea typeface="ui-sans-serif" pitchFamily="34" charset="-122"/>
              </a:rPr>
              <a:t>,</a:t>
            </a:r>
            <a:r>
              <a:rPr lang="ko-KR" altLang="en-US" sz="1200" b="1" dirty="0">
                <a:solidFill>
                  <a:srgbClr val="FFFFFF"/>
                </a:solidFill>
                <a:ea typeface="ui-sans-serif" pitchFamily="34" charset="-122"/>
              </a:rPr>
              <a:t> 상대적으로 안정성은 높았으나 성능이 낮음</a:t>
            </a:r>
            <a:endParaRPr lang="en-US" sz="1200" dirty="0"/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12860AFF-9D5D-9328-5001-E0DC1E9CED54}"/>
              </a:ext>
            </a:extLst>
          </p:cNvPr>
          <p:cNvSpPr/>
          <p:nvPr/>
        </p:nvSpPr>
        <p:spPr>
          <a:xfrm>
            <a:off x="11426725" y="6545503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9</a:t>
            </a:r>
            <a:r>
              <a:rPr lang="en-US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altLang="ko-KR" sz="1050" dirty="0">
                <a:solidFill>
                  <a:srgbClr val="9CA3AF"/>
                </a:solidFill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83694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1081</Words>
  <Application>Microsoft Macintosh PowerPoint</Application>
  <PresentationFormat>와이드스크린</PresentationFormat>
  <Paragraphs>194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ui-sans-serif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경수 하</dc:creator>
  <cp:lastModifiedBy>경수 하</cp:lastModifiedBy>
  <cp:revision>13</cp:revision>
  <dcterms:created xsi:type="dcterms:W3CDTF">2025-11-11T13:58:34Z</dcterms:created>
  <dcterms:modified xsi:type="dcterms:W3CDTF">2025-12-04T14:52:33Z</dcterms:modified>
</cp:coreProperties>
</file>